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256" r:id="rId2"/>
    <p:sldId id="257" r:id="rId3"/>
    <p:sldId id="269" r:id="rId4"/>
    <p:sldId id="335" r:id="rId5"/>
    <p:sldId id="271" r:id="rId6"/>
    <p:sldId id="258" r:id="rId7"/>
    <p:sldId id="259" r:id="rId8"/>
    <p:sldId id="323" r:id="rId9"/>
    <p:sldId id="261" r:id="rId10"/>
    <p:sldId id="344" r:id="rId11"/>
    <p:sldId id="343" r:id="rId12"/>
    <p:sldId id="315" r:id="rId13"/>
    <p:sldId id="280" r:id="rId14"/>
    <p:sldId id="281" r:id="rId15"/>
    <p:sldId id="282" r:id="rId16"/>
    <p:sldId id="333" r:id="rId17"/>
    <p:sldId id="325" r:id="rId18"/>
    <p:sldId id="284" r:id="rId19"/>
    <p:sldId id="316" r:id="rId20"/>
    <p:sldId id="317" r:id="rId21"/>
    <p:sldId id="322" r:id="rId22"/>
    <p:sldId id="285" r:id="rId23"/>
    <p:sldId id="286" r:id="rId24"/>
    <p:sldId id="326" r:id="rId25"/>
    <p:sldId id="306" r:id="rId26"/>
    <p:sldId id="328" r:id="rId27"/>
    <p:sldId id="327" r:id="rId28"/>
    <p:sldId id="287" r:id="rId29"/>
    <p:sldId id="310" r:id="rId30"/>
    <p:sldId id="288" r:id="rId31"/>
    <p:sldId id="311" r:id="rId32"/>
    <p:sldId id="289" r:id="rId33"/>
    <p:sldId id="292" r:id="rId34"/>
    <p:sldId id="305" r:id="rId35"/>
    <p:sldId id="293" r:id="rId36"/>
    <p:sldId id="330" r:id="rId37"/>
    <p:sldId id="309" r:id="rId38"/>
    <p:sldId id="294" r:id="rId39"/>
    <p:sldId id="295" r:id="rId40"/>
    <p:sldId id="296" r:id="rId41"/>
    <p:sldId id="298" r:id="rId42"/>
    <p:sldId id="297" r:id="rId43"/>
    <p:sldId id="299" r:id="rId44"/>
    <p:sldId id="303" r:id="rId45"/>
    <p:sldId id="318" r:id="rId46"/>
    <p:sldId id="313" r:id="rId47"/>
    <p:sldId id="329" r:id="rId48"/>
    <p:sldId id="265" r:id="rId49"/>
    <p:sldId id="338" r:id="rId50"/>
    <p:sldId id="339" r:id="rId51"/>
    <p:sldId id="266" r:id="rId52"/>
    <p:sldId id="340" r:id="rId53"/>
    <p:sldId id="341" r:id="rId54"/>
    <p:sldId id="345" r:id="rId55"/>
    <p:sldId id="346" r:id="rId56"/>
    <p:sldId id="351" r:id="rId57"/>
    <p:sldId id="262" r:id="rId58"/>
    <p:sldId id="348" r:id="rId59"/>
    <p:sldId id="347" r:id="rId60"/>
    <p:sldId id="342" r:id="rId61"/>
    <p:sldId id="349" r:id="rId62"/>
    <p:sldId id="350" r:id="rId63"/>
    <p:sldId id="331" r:id="rId64"/>
    <p:sldId id="264" r:id="rId65"/>
    <p:sldId id="336" r:id="rId66"/>
    <p:sldId id="334" r:id="rId67"/>
    <p:sldId id="337" r:id="rId68"/>
    <p:sldId id="302" r:id="rId69"/>
    <p:sldId id="301" r:id="rId7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64" d="100"/>
          <a:sy n="64" d="100"/>
        </p:scale>
        <p:origin x="90" y="375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F8726C2-5F71-4E93-B742-99A1D24D3B00}" type="datetimeFigureOut">
              <a:rPr kumimoji="1" lang="ja-JP" altLang="en-US" smtClean="0"/>
              <a:t>2019/1/24</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7123C778-F9CA-4D14-B3B9-0DE647C5AA30}" type="slidenum">
              <a:rPr kumimoji="1" lang="ja-JP" altLang="en-US" smtClean="0"/>
              <a:t>‹#›</a:t>
            </a:fld>
            <a:endParaRPr kumimoji="1" lang="ja-JP" altLang="en-US"/>
          </a:p>
        </p:txBody>
      </p:sp>
    </p:spTree>
    <p:extLst>
      <p:ext uri="{BB962C8B-B14F-4D97-AF65-F5344CB8AC3E}">
        <p14:creationId xmlns:p14="http://schemas.microsoft.com/office/powerpoint/2010/main" val="2740983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4A25CE4-5FD9-4819-B3E0-DA2F7ED2B953}" type="datetimeFigureOut">
              <a:rPr kumimoji="1" lang="ja-JP" altLang="en-US" smtClean="0"/>
              <a:t>2019/1/24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AEBF3D1-E264-422F-9177-D3CC3FD43D9E}" type="slidenum">
              <a:rPr kumimoji="1" lang="ja-JP" altLang="en-US" smtClean="0"/>
              <a:t>‹#›</a:t>
            </a:fld>
            <a:endParaRPr kumimoji="1" lang="ja-JP" altLang="en-US"/>
          </a:p>
        </p:txBody>
      </p:sp>
    </p:spTree>
    <p:extLst>
      <p:ext uri="{BB962C8B-B14F-4D97-AF65-F5344CB8AC3E}">
        <p14:creationId xmlns:p14="http://schemas.microsoft.com/office/powerpoint/2010/main" val="36845635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AEBF3D1-E264-422F-9177-D3CC3FD43D9E}" type="slidenum">
              <a:rPr kumimoji="1" lang="ja-JP" altLang="en-US" smtClean="0"/>
              <a:t>30</a:t>
            </a:fld>
            <a:endParaRPr kumimoji="1" lang="ja-JP" altLang="en-US"/>
          </a:p>
        </p:txBody>
      </p:sp>
    </p:spTree>
    <p:extLst>
      <p:ext uri="{BB962C8B-B14F-4D97-AF65-F5344CB8AC3E}">
        <p14:creationId xmlns:p14="http://schemas.microsoft.com/office/powerpoint/2010/main" val="117455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6963BC-5D91-4462-A538-AA95D679C29F}"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224150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6C8FDC-7D4A-4987-8C29-BC475EDF99B9}"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412851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632FC6-D8A0-4584-8330-84B6EDFD2B76}"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130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85D1B9-ED93-4CED-8E31-7EC41593BCCC}"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161010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2EA8055-5EFD-45B3-AA72-4389D56964B3}"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7112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253609-3C58-4231-A95A-2732CF69B775}"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87218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A900F7-56B7-4FC8-8D1D-28F125A084AA}"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395804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FD82A2-EFA5-4252-840E-EEE4357BE8DF}"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114108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390154-2E49-44AE-90F0-3DBDC3360059}"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171777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41E1B6-21B7-4326-A360-426EB7F7E1C5}" type="datetime1">
              <a:rPr kumimoji="1" lang="ja-JP" altLang="en-US" smtClean="0"/>
              <a:t>2019/1/24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245308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F9C0E5-F1B7-4093-9CDD-399BA77ACE07}" type="datetime1">
              <a:rPr kumimoji="1" lang="ja-JP" altLang="en-US" smtClean="0"/>
              <a:t>2019/1/24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164327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064405-E72D-4A0A-AF71-53D26983B07F}" type="datetime1">
              <a:rPr kumimoji="1" lang="ja-JP" altLang="en-US" smtClean="0"/>
              <a:t>2019/1/24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379879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B0D165-2FCD-4679-9F76-F6D57D2CB52B}" type="datetime1">
              <a:rPr kumimoji="1" lang="ja-JP" altLang="en-US" smtClean="0"/>
              <a:t>2019/1/24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130211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09E8F-0A7E-4272-9379-9C972898E33B}" type="datetime1">
              <a:rPr kumimoji="1" lang="ja-JP" altLang="en-US" smtClean="0"/>
              <a:t>2019/1/24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271789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AB442E-2F74-47A0-9DC7-73703F334022}" type="datetime1">
              <a:rPr kumimoji="1" lang="ja-JP" altLang="en-US" smtClean="0"/>
              <a:t>2019/1/24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226567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C21A89-48EF-4261-BA42-4ADC1125A8C1}" type="datetime1">
              <a:rPr kumimoji="1" lang="ja-JP" altLang="en-US" smtClean="0"/>
              <a:t>2019/1/24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340121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00795F-553C-46EF-8087-A5C43F4B1C4A}" type="datetime1">
              <a:rPr kumimoji="1" lang="ja-JP" altLang="en-US" smtClean="0"/>
              <a:t>2019/1/24</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ACC54B-306F-445A-9A65-0B6B3A81D120}" type="slidenum">
              <a:rPr kumimoji="1" lang="ja-JP" altLang="en-US" smtClean="0"/>
              <a:t>‹#›</a:t>
            </a:fld>
            <a:endParaRPr kumimoji="1" lang="ja-JP" altLang="en-US"/>
          </a:p>
        </p:txBody>
      </p:sp>
    </p:spTree>
    <p:extLst>
      <p:ext uri="{BB962C8B-B14F-4D97-AF65-F5344CB8AC3E}">
        <p14:creationId xmlns:p14="http://schemas.microsoft.com/office/powerpoint/2010/main" val="3489124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no-pawahara.mhlw.go.j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9469" y="1274164"/>
            <a:ext cx="8844196" cy="2563317"/>
          </a:xfrm>
        </p:spPr>
        <p:txBody>
          <a:bodyPr/>
          <a:lstStyle/>
          <a:p>
            <a:pPr algn="ctr"/>
            <a:r>
              <a:rPr kumimoji="1" lang="ja-JP" altLang="en-US" sz="7200" b="1" dirty="0" smtClean="0">
                <a:solidFill>
                  <a:schemeClr val="bg2">
                    <a:lumMod val="50000"/>
                  </a:schemeClr>
                </a:solidFill>
                <a:effectLst>
                  <a:outerShdw blurRad="38100" dist="38100" dir="2700000" algn="tl">
                    <a:srgbClr val="000000">
                      <a:alpha val="43137"/>
                    </a:srgbClr>
                  </a:outerShdw>
                </a:effectLst>
              </a:rPr>
              <a:t>ハ ラ ス メ ン ト</a:t>
            </a:r>
            <a:r>
              <a:rPr kumimoji="1" lang="en-US" altLang="ja-JP" sz="4000" b="1" dirty="0" smtClean="0">
                <a:solidFill>
                  <a:schemeClr val="bg2">
                    <a:lumMod val="50000"/>
                  </a:schemeClr>
                </a:solidFill>
                <a:effectLst>
                  <a:outerShdw blurRad="38100" dist="38100" dir="2700000" algn="tl">
                    <a:srgbClr val="000000">
                      <a:alpha val="43137"/>
                    </a:srgbClr>
                  </a:outerShdw>
                </a:effectLst>
              </a:rPr>
              <a:t/>
            </a:r>
            <a:br>
              <a:rPr kumimoji="1" lang="en-US" altLang="ja-JP" sz="4000" b="1" dirty="0" smtClean="0">
                <a:solidFill>
                  <a:schemeClr val="bg2">
                    <a:lumMod val="50000"/>
                  </a:schemeClr>
                </a:solidFill>
                <a:effectLst>
                  <a:outerShdw blurRad="38100" dist="38100" dir="2700000" algn="tl">
                    <a:srgbClr val="000000">
                      <a:alpha val="43137"/>
                    </a:srgbClr>
                  </a:outerShdw>
                </a:effectLst>
              </a:rPr>
            </a:br>
            <a:r>
              <a:rPr lang="ja-JP" altLang="en-US" sz="3200" b="1" dirty="0" smtClean="0">
                <a:effectLst>
                  <a:outerShdw blurRad="38100" dist="38100" dir="2700000" algn="tl">
                    <a:srgbClr val="000000">
                      <a:alpha val="43137"/>
                    </a:srgbClr>
                  </a:outerShdw>
                </a:effectLst>
              </a:rPr>
              <a:t>実 務 対 応 の 在 り 方</a:t>
            </a:r>
            <a:endParaRPr kumimoji="1" lang="ja-JP" altLang="en-US" sz="3200" b="1" dirty="0">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1507067" y="4050833"/>
            <a:ext cx="7766936" cy="2020183"/>
          </a:xfrm>
        </p:spPr>
        <p:txBody>
          <a:bodyPr>
            <a:normAutofit lnSpcReduction="10000"/>
          </a:bodyPr>
          <a:lstStyle/>
          <a:p>
            <a:endParaRPr kumimoji="1" lang="en-US" altLang="ja-JP" dirty="0" smtClean="0"/>
          </a:p>
          <a:p>
            <a:r>
              <a:rPr kumimoji="1" lang="ja-JP" altLang="en-US" dirty="0" smtClean="0"/>
              <a:t>平成３１年１月２３日</a:t>
            </a:r>
            <a:endParaRPr kumimoji="1" lang="en-US" altLang="ja-JP" dirty="0"/>
          </a:p>
          <a:p>
            <a:pPr algn="l"/>
            <a:endParaRPr lang="en-US" altLang="ja-JP" dirty="0"/>
          </a:p>
          <a:p>
            <a:pPr algn="l"/>
            <a:r>
              <a:rPr lang="ja-JP" altLang="en-US" dirty="0"/>
              <a:t>　　　　　　　　　　　　　</a:t>
            </a:r>
            <a:r>
              <a:rPr lang="ja-JP" altLang="en-US" sz="2400" dirty="0"/>
              <a:t>豊前ひまわり基金法律事務所</a:t>
            </a:r>
            <a:endParaRPr lang="en-US" altLang="ja-JP" sz="2400" dirty="0"/>
          </a:p>
          <a:p>
            <a:pPr algn="l"/>
            <a:r>
              <a:rPr lang="ja-JP" altLang="en-US" sz="2400" dirty="0"/>
              <a:t>　　　　　　　　　　　　</a:t>
            </a:r>
            <a:r>
              <a:rPr lang="ja-JP" altLang="en-US" sz="2400" b="1" dirty="0"/>
              <a:t>弁護士　　西村幸太郎</a:t>
            </a:r>
            <a:endParaRPr lang="en-US" altLang="ja-JP" sz="2400" b="1" dirty="0"/>
          </a:p>
          <a:p>
            <a:pPr algn="l"/>
            <a:endParaRPr lang="en-US" altLang="ja-JP" dirty="0"/>
          </a:p>
          <a:p>
            <a:pPr algn="l"/>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1</a:t>
            </a:fld>
            <a:endParaRPr kumimoji="1" lang="ja-JP" altLang="en-US"/>
          </a:p>
        </p:txBody>
      </p:sp>
    </p:spTree>
    <p:extLst>
      <p:ext uri="{BB962C8B-B14F-4D97-AF65-F5344CB8AC3E}">
        <p14:creationId xmlns:p14="http://schemas.microsoft.com/office/powerpoint/2010/main" val="301620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3" y="2160589"/>
            <a:ext cx="9306115" cy="3880773"/>
          </a:xfrm>
        </p:spPr>
        <p:txBody>
          <a:bodyPr>
            <a:normAutofit lnSpcReduction="10000"/>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　　</a:t>
            </a:r>
            <a:r>
              <a:rPr kumimoji="1" lang="en-US" altLang="ja-JP" sz="2800" dirty="0" smtClean="0"/>
              <a:t>…</a:t>
            </a:r>
            <a:r>
              <a:rPr kumimoji="1" lang="ja-JP" altLang="en-US" sz="2800" dirty="0" smtClean="0"/>
              <a:t>ハラスメント対策は，企業にとっても大事です。</a:t>
            </a:r>
            <a:endParaRPr kumimoji="1" lang="en-US" altLang="ja-JP" sz="2800" dirty="0" smtClean="0"/>
          </a:p>
          <a:p>
            <a:pPr marL="0" indent="0">
              <a:buNone/>
            </a:pPr>
            <a:r>
              <a:rPr lang="ja-JP" altLang="en-US" sz="2800" dirty="0"/>
              <a:t>　</a:t>
            </a:r>
            <a:r>
              <a:rPr lang="ja-JP" altLang="en-US" sz="2800" dirty="0" smtClean="0"/>
              <a:t>　やらされる対応ではなく，積極的な対応が望</a:t>
            </a:r>
            <a:r>
              <a:rPr lang="ja-JP" altLang="en-US" sz="2800" dirty="0" err="1" smtClean="0"/>
              <a:t>ま</a:t>
            </a:r>
            <a:endParaRPr lang="en-US" altLang="ja-JP" sz="2800" dirty="0"/>
          </a:p>
          <a:p>
            <a:pPr marL="0" indent="0">
              <a:buNone/>
            </a:pPr>
            <a:r>
              <a:rPr lang="ja-JP" altLang="en-US" sz="2800" dirty="0" smtClean="0"/>
              <a:t>　　れますね。</a:t>
            </a:r>
            <a:endParaRPr kumimoji="1" lang="ja-JP" altLang="en-US" sz="2800"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10</a:t>
            </a:fld>
            <a:endParaRPr kumimoji="1" lang="ja-JP" altLang="en-US"/>
          </a:p>
        </p:txBody>
      </p:sp>
    </p:spTree>
    <p:extLst>
      <p:ext uri="{BB962C8B-B14F-4D97-AF65-F5344CB8AC3E}">
        <p14:creationId xmlns:p14="http://schemas.microsoft.com/office/powerpoint/2010/main" val="63072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800" dirty="0" smtClean="0"/>
              <a:t>ハラスメント</a:t>
            </a:r>
            <a:r>
              <a:rPr lang="ja-JP" altLang="en-US" sz="4800" dirty="0"/>
              <a:t>の</a:t>
            </a:r>
            <a:r>
              <a:rPr lang="ja-JP" altLang="en-US" sz="4800" dirty="0" smtClean="0"/>
              <a:t>本質</a:t>
            </a:r>
            <a:r>
              <a:rPr lang="en-US" altLang="ja-JP" sz="4800" dirty="0"/>
              <a:t/>
            </a:r>
            <a:br>
              <a:rPr lang="en-US" altLang="ja-JP" sz="4800" dirty="0"/>
            </a:br>
            <a:r>
              <a:rPr lang="ja-JP" altLang="en-US" sz="4800" dirty="0" smtClean="0"/>
              <a:t>－</a:t>
            </a:r>
            <a:r>
              <a:rPr lang="ja-JP" altLang="en-US" sz="4800" dirty="0"/>
              <a:t>境界の</a:t>
            </a:r>
            <a:r>
              <a:rPr lang="ja-JP" altLang="en-US" sz="4800" dirty="0" smtClean="0"/>
              <a:t>見極め</a:t>
            </a:r>
            <a:r>
              <a:rPr lang="en-US" altLang="ja-JP" sz="4800" dirty="0" smtClean="0"/>
              <a:t>―</a:t>
            </a:r>
            <a:endParaRPr kumimoji="1" lang="ja-JP" altLang="en-US" sz="4800" dirty="0"/>
          </a:p>
        </p:txBody>
      </p:sp>
      <p:sp>
        <p:nvSpPr>
          <p:cNvPr id="3" name="コンテンツ プレースホルダー 2"/>
          <p:cNvSpPr>
            <a:spLocks noGrp="1"/>
          </p:cNvSpPr>
          <p:nvPr>
            <p:ph idx="1"/>
          </p:nvPr>
        </p:nvSpPr>
        <p:spPr>
          <a:xfrm>
            <a:off x="677334" y="2608289"/>
            <a:ext cx="8596668" cy="3433073"/>
          </a:xfrm>
        </p:spPr>
        <p:txBody>
          <a:bodyPr>
            <a:normAutofit/>
          </a:bodyPr>
          <a:lstStyle/>
          <a:p>
            <a:pPr marL="0" indent="0">
              <a:buNone/>
            </a:pPr>
            <a:endParaRPr kumimoji="1" lang="en-US" altLang="ja-JP" sz="3200" dirty="0"/>
          </a:p>
          <a:p>
            <a:pPr marL="0" indent="0">
              <a:buNone/>
            </a:pPr>
            <a:r>
              <a:rPr kumimoji="1" lang="ja-JP" altLang="en-US" sz="2800" dirty="0"/>
              <a:t>　　　⑴　ハラスメントとは</a:t>
            </a:r>
            <a:endParaRPr kumimoji="1" lang="en-US" altLang="ja-JP" sz="2800" dirty="0"/>
          </a:p>
          <a:p>
            <a:pPr marL="0" indent="0">
              <a:buNone/>
            </a:pPr>
            <a:r>
              <a:rPr lang="ja-JP" altLang="en-US" sz="2800" dirty="0"/>
              <a:t>　　　</a:t>
            </a:r>
            <a:endParaRPr lang="en-US" altLang="ja-JP" sz="2800" dirty="0"/>
          </a:p>
          <a:p>
            <a:pPr marL="0" indent="0">
              <a:buNone/>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8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職場を運営していく上で，</a:t>
            </a:r>
            <a:endParaRPr lang="en-US" altLang="ja-JP"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あってはならない言動のこと</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11</a:t>
            </a:fld>
            <a:endParaRPr kumimoji="1" lang="ja-JP" altLang="en-US"/>
          </a:p>
        </p:txBody>
      </p:sp>
    </p:spTree>
    <p:extLst>
      <p:ext uri="{BB962C8B-B14F-4D97-AF65-F5344CB8AC3E}">
        <p14:creationId xmlns:p14="http://schemas.microsoft.com/office/powerpoint/2010/main" val="1304241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4" y="2338466"/>
            <a:ext cx="9336096" cy="3702896"/>
          </a:xfrm>
        </p:spPr>
        <p:txBody>
          <a:bodyPr>
            <a:normAutofit/>
          </a:bodyPr>
          <a:lstStyle/>
          <a:p>
            <a:pPr indent="0" algn="just">
              <a:buNone/>
            </a:pPr>
            <a:r>
              <a:rPr lang="ja-JP" altLang="en-US" sz="2200" kern="100" dirty="0" smtClean="0">
                <a:latin typeface="メイリオ" panose="020B0604030504040204" pitchFamily="50" charset="-128"/>
                <a:ea typeface="メイリオ" panose="020B0604030504040204" pitchFamily="50" charset="-128"/>
                <a:cs typeface="Times New Roman" panose="02020603050405020304" pitchFamily="18" charset="0"/>
              </a:rPr>
              <a:t>（参考）ハラスメントの共通点</a:t>
            </a:r>
            <a:endPar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en-US" sz="20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rPr>
              <a:t>①</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地位を利用・濫用し，</a:t>
            </a:r>
          </a:p>
          <a:p>
            <a:pPr indent="0" algn="just">
              <a:buNone/>
            </a:pPr>
            <a:r>
              <a:rPr lang="ja-JP" altLang="en-US" sz="20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rPr>
              <a:t>②</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他者を「侮辱」し，人間の尊厳を傷つける「態度」によって，</a:t>
            </a:r>
          </a:p>
          <a:p>
            <a:pPr indent="0" algn="just">
              <a:buNone/>
            </a:pPr>
            <a:r>
              <a:rPr lang="ja-JP" altLang="en-US" sz="20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rPr>
              <a:t>③</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精神的・身体的苦痛を与え，</a:t>
            </a:r>
          </a:p>
          <a:p>
            <a:pPr indent="0" algn="just">
              <a:buNone/>
            </a:pPr>
            <a:r>
              <a:rPr lang="ja-JP" altLang="en-US" sz="20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rPr>
              <a:t>④</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うつ病等のメンタルヘルス不全や職場環境等の悪化をもたらす</a:t>
            </a:r>
            <a:endPar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endParaRPr lang="en-US" altLang="ja-JP" sz="1400" dirty="0">
              <a:solidFill>
                <a:prstClr val="black"/>
              </a:solidFill>
              <a:cs typeface="+mj-cs"/>
            </a:endParaRPr>
          </a:p>
          <a:p>
            <a:pPr indent="0" algn="just">
              <a:buNone/>
            </a:pPr>
            <a:r>
              <a:rPr lang="ja-JP" altLang="en-US" sz="1400" dirty="0" smtClean="0">
                <a:solidFill>
                  <a:prstClr val="black"/>
                </a:solidFill>
                <a:cs typeface="+mj-cs"/>
              </a:rPr>
              <a:t>　水谷英夫著</a:t>
            </a:r>
            <a:r>
              <a:rPr lang="ja-JP" altLang="en-US" sz="1400" dirty="0">
                <a:solidFill>
                  <a:prstClr val="black"/>
                </a:solidFill>
                <a:cs typeface="+mj-cs"/>
              </a:rPr>
              <a:t>「改定 予防・解決 職場の パワハラ セクハラ メンタルヘルス」（日本加除出版株式会社）</a:t>
            </a:r>
            <a:r>
              <a:rPr lang="en-US" altLang="ja-JP" sz="1400" dirty="0">
                <a:solidFill>
                  <a:prstClr val="black"/>
                </a:solidFill>
                <a:cs typeface="+mj-cs"/>
              </a:rPr>
              <a:t>18</a:t>
            </a:r>
            <a:r>
              <a:rPr lang="ja-JP" altLang="en-US" sz="1400" dirty="0">
                <a:solidFill>
                  <a:prstClr val="black"/>
                </a:solidFill>
                <a:cs typeface="+mj-cs"/>
              </a:rPr>
              <a:t>頁</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indent="0" algn="just">
              <a:buNone/>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12</a:t>
            </a:fld>
            <a:endParaRPr kumimoji="1" lang="ja-JP" altLang="en-US"/>
          </a:p>
        </p:txBody>
      </p:sp>
    </p:spTree>
    <p:extLst>
      <p:ext uri="{BB962C8B-B14F-4D97-AF65-F5344CB8AC3E}">
        <p14:creationId xmlns:p14="http://schemas.microsoft.com/office/powerpoint/2010/main" val="359057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4813"/>
            <a:ext cx="8596668" cy="1573967"/>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800" dirty="0">
                <a:solidFill>
                  <a:schemeClr val="tx1"/>
                </a:solidFill>
              </a:rPr>
              <a:t>⑵　</a:t>
            </a:r>
            <a:r>
              <a:rPr lang="ja-JP" altLang="en-US" sz="3100" dirty="0">
                <a:solidFill>
                  <a:schemeClr val="tx1"/>
                </a:solidFill>
              </a:rPr>
              <a:t>セクシュアル</a:t>
            </a:r>
            <a:r>
              <a:rPr lang="ja-JP" altLang="en-US" sz="2800" dirty="0">
                <a:solidFill>
                  <a:schemeClr val="tx1"/>
                </a:solidFill>
              </a:rPr>
              <a:t>・ハラスメント</a:t>
            </a:r>
            <a:endParaRPr kumimoji="1" lang="ja-JP" altLang="en-US" sz="2800" dirty="0">
              <a:solidFill>
                <a:schemeClr val="tx1"/>
              </a:solidFill>
            </a:endParaRPr>
          </a:p>
        </p:txBody>
      </p:sp>
      <p:sp>
        <p:nvSpPr>
          <p:cNvPr id="3" name="コンテンツ プレースホルダー 2"/>
          <p:cNvSpPr>
            <a:spLocks noGrp="1"/>
          </p:cNvSpPr>
          <p:nvPr>
            <p:ph idx="1"/>
          </p:nvPr>
        </p:nvSpPr>
        <p:spPr>
          <a:xfrm>
            <a:off x="329784" y="2160589"/>
            <a:ext cx="9983449" cy="3880773"/>
          </a:xfrm>
        </p:spPr>
        <p:txBody>
          <a:bodyPr>
            <a:normAutofit fontScale="92500" lnSpcReduction="10000"/>
          </a:bodyPr>
          <a:lstStyle/>
          <a:p>
            <a:pPr marL="0" indent="0" algn="just">
              <a:buNone/>
            </a:pPr>
            <a:r>
              <a:rPr lang="ja-JP" altLang="en-US" sz="2400" kern="100" dirty="0" smtClean="0">
                <a:latin typeface="+mj-ea"/>
                <a:ea typeface="+mj-ea"/>
                <a:cs typeface="Times New Roman" panose="02020603050405020304" pitchFamily="18" charset="0"/>
              </a:rPr>
              <a:t>　</a:t>
            </a:r>
            <a:r>
              <a:rPr lang="en-US" altLang="ja-JP" sz="2400" kern="100" dirty="0" smtClean="0">
                <a:latin typeface="+mj-ea"/>
                <a:ea typeface="+mj-ea"/>
                <a:cs typeface="Times New Roman" panose="02020603050405020304" pitchFamily="18" charset="0"/>
              </a:rPr>
              <a:t>【</a:t>
            </a:r>
            <a:r>
              <a:rPr lang="ja-JP" altLang="en-US" sz="2400" kern="100" dirty="0">
                <a:latin typeface="+mj-ea"/>
                <a:ea typeface="+mj-ea"/>
                <a:cs typeface="Times New Roman" panose="02020603050405020304" pitchFamily="18" charset="0"/>
              </a:rPr>
              <a:t>事例１</a:t>
            </a:r>
            <a:r>
              <a:rPr lang="en-US" altLang="ja-JP" sz="2400" kern="100" dirty="0">
                <a:latin typeface="+mj-ea"/>
                <a:ea typeface="+mj-ea"/>
                <a:cs typeface="Times New Roman" panose="02020603050405020304" pitchFamily="18" charset="0"/>
              </a:rPr>
              <a:t>】</a:t>
            </a:r>
          </a:p>
          <a:p>
            <a:pPr marL="0" indent="0" algn="just">
              <a:buNone/>
            </a:pPr>
            <a:r>
              <a:rPr lang="ja-JP" altLang="en-US" sz="2400" kern="100" dirty="0">
                <a:latin typeface="+mj-ea"/>
                <a:ea typeface="+mj-ea"/>
                <a:cs typeface="Times New Roman" panose="02020603050405020304" pitchFamily="18" charset="0"/>
              </a:rPr>
              <a:t>　　</a:t>
            </a:r>
            <a:r>
              <a:rPr lang="ja-JP" altLang="en-US" sz="2400" kern="100" dirty="0" smtClean="0">
                <a:latin typeface="+mj-ea"/>
                <a:ea typeface="+mj-ea"/>
                <a:cs typeface="Times New Roman" panose="02020603050405020304" pitchFamily="18" charset="0"/>
              </a:rPr>
              <a:t>会社</a:t>
            </a:r>
            <a:r>
              <a:rPr lang="ja-JP" altLang="ja-JP" sz="2400" kern="100" dirty="0" smtClean="0">
                <a:latin typeface="+mj-ea"/>
                <a:ea typeface="+mj-ea"/>
                <a:cs typeface="Times New Roman" panose="02020603050405020304" pitchFamily="18" charset="0"/>
              </a:rPr>
              <a:t>勤務</a:t>
            </a:r>
            <a:r>
              <a:rPr lang="ja-JP" altLang="en-US" sz="2400" kern="100" dirty="0" smtClean="0">
                <a:latin typeface="+mj-ea"/>
                <a:ea typeface="+mj-ea"/>
                <a:cs typeface="Times New Roman" panose="02020603050405020304" pitchFamily="18" charset="0"/>
              </a:rPr>
              <a:t>です。</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普段から</a:t>
            </a:r>
            <a:r>
              <a:rPr lang="ja-JP" altLang="ja-JP" sz="2400" kern="100" dirty="0" smtClean="0">
                <a:latin typeface="+mj-ea"/>
                <a:ea typeface="+mj-ea"/>
                <a:cs typeface="Times New Roman" panose="02020603050405020304" pitchFamily="18" charset="0"/>
              </a:rPr>
              <a:t>，デスク</a:t>
            </a:r>
            <a:r>
              <a:rPr lang="ja-JP" altLang="ja-JP" sz="2400" kern="100" dirty="0">
                <a:latin typeface="+mj-ea"/>
                <a:ea typeface="+mj-ea"/>
                <a:cs typeface="Times New Roman" panose="02020603050405020304" pitchFamily="18" charset="0"/>
              </a:rPr>
              <a:t>に</a:t>
            </a:r>
            <a:r>
              <a:rPr lang="ja-JP" altLang="ja-JP" sz="2400" kern="100" dirty="0" smtClean="0">
                <a:latin typeface="+mj-ea"/>
                <a:ea typeface="+mj-ea"/>
                <a:cs typeface="Times New Roman" panose="02020603050405020304" pitchFamily="18" charset="0"/>
              </a:rPr>
              <a:t>，</a:t>
            </a:r>
            <a:r>
              <a:rPr lang="ja-JP" altLang="en-US" sz="2400" kern="100" dirty="0" smtClean="0">
                <a:latin typeface="+mj-ea"/>
                <a:ea typeface="+mj-ea"/>
                <a:cs typeface="Times New Roman" panose="02020603050405020304" pitchFamily="18" charset="0"/>
              </a:rPr>
              <a:t>家族</a:t>
            </a:r>
            <a:r>
              <a:rPr lang="ja-JP" altLang="ja-JP" sz="2400" kern="100" dirty="0" smtClean="0">
                <a:latin typeface="+mj-ea"/>
                <a:ea typeface="+mj-ea"/>
                <a:cs typeface="Times New Roman" panose="02020603050405020304" pitchFamily="18" charset="0"/>
              </a:rPr>
              <a:t>と一緒</a:t>
            </a:r>
            <a:r>
              <a:rPr lang="ja-JP" altLang="en-US" sz="2400" kern="100" dirty="0" smtClean="0">
                <a:latin typeface="+mj-ea"/>
                <a:ea typeface="+mj-ea"/>
                <a:cs typeface="Times New Roman" panose="02020603050405020304" pitchFamily="18" charset="0"/>
              </a:rPr>
              <a:t>の</a:t>
            </a:r>
            <a:r>
              <a:rPr lang="ja-JP" altLang="ja-JP" sz="2400" kern="100" dirty="0" smtClean="0">
                <a:latin typeface="+mj-ea"/>
                <a:ea typeface="+mj-ea"/>
                <a:cs typeface="Times New Roman" panose="02020603050405020304" pitchFamily="18" charset="0"/>
              </a:rPr>
              <a:t>写真</a:t>
            </a:r>
            <a:r>
              <a:rPr lang="ja-JP" altLang="ja-JP" sz="2400" kern="100" dirty="0">
                <a:latin typeface="+mj-ea"/>
                <a:ea typeface="+mj-ea"/>
                <a:cs typeface="Times New Roman" panose="02020603050405020304" pitchFamily="18" charset="0"/>
              </a:rPr>
              <a:t>を飾っています。</a:t>
            </a: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smtClean="0">
                <a:latin typeface="+mj-ea"/>
                <a:ea typeface="+mj-ea"/>
                <a:cs typeface="Times New Roman" panose="02020603050405020304" pitchFamily="18" charset="0"/>
              </a:rPr>
              <a:t>ある</a:t>
            </a:r>
            <a:r>
              <a:rPr lang="ja-JP" altLang="ja-JP" sz="2400" kern="100" dirty="0">
                <a:latin typeface="+mj-ea"/>
                <a:ea typeface="+mj-ea"/>
                <a:cs typeface="Times New Roman" panose="02020603050405020304" pitchFamily="18" charset="0"/>
              </a:rPr>
              <a:t>とき，</a:t>
            </a:r>
            <a:r>
              <a:rPr lang="ja-JP" altLang="ja-JP" sz="2400" kern="100" dirty="0" smtClean="0">
                <a:latin typeface="+mj-ea"/>
                <a:ea typeface="+mj-ea"/>
                <a:cs typeface="Times New Roman" panose="02020603050405020304" pitchFamily="18" charset="0"/>
              </a:rPr>
              <a:t>同僚から</a:t>
            </a:r>
            <a:r>
              <a:rPr lang="ja-JP" altLang="ja-JP" sz="2400" kern="100" dirty="0">
                <a:latin typeface="+mj-ea"/>
                <a:ea typeface="+mj-ea"/>
                <a:cs typeface="Times New Roman" panose="02020603050405020304" pitchFamily="18" charset="0"/>
              </a:rPr>
              <a:t>，「デスクに家族の写真を飾るのは，</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en-US" sz="2400" kern="100" dirty="0" smtClean="0">
                <a:latin typeface="+mj-ea"/>
                <a:ea typeface="+mj-ea"/>
                <a:cs typeface="Times New Roman" panose="02020603050405020304" pitchFamily="18" charset="0"/>
              </a:rPr>
              <a:t>　</a:t>
            </a:r>
            <a:r>
              <a:rPr lang="ja-JP" altLang="ja-JP" sz="2400" kern="100" dirty="0" smtClean="0">
                <a:latin typeface="+mj-ea"/>
                <a:ea typeface="+mj-ea"/>
                <a:cs typeface="Times New Roman" panose="02020603050405020304" pitchFamily="18" charset="0"/>
              </a:rPr>
              <a:t>セクハラ</a:t>
            </a:r>
            <a:r>
              <a:rPr lang="ja-JP" altLang="ja-JP" sz="2400" kern="100" dirty="0">
                <a:latin typeface="+mj-ea"/>
                <a:ea typeface="+mj-ea"/>
                <a:cs typeface="Times New Roman" panose="02020603050405020304" pitchFamily="18" charset="0"/>
              </a:rPr>
              <a:t>だと思う。」と言われました。</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smtClean="0">
                <a:latin typeface="+mj-ea"/>
                <a:ea typeface="+mj-ea"/>
                <a:cs typeface="Times New Roman" panose="02020603050405020304" pitchFamily="18" charset="0"/>
              </a:rPr>
              <a:t>驚きました</a:t>
            </a:r>
            <a:r>
              <a:rPr lang="ja-JP" altLang="ja-JP" sz="2400" kern="100" dirty="0">
                <a:latin typeface="+mj-ea"/>
                <a:ea typeface="+mj-ea"/>
                <a:cs typeface="Times New Roman" panose="02020603050405020304" pitchFamily="18" charset="0"/>
              </a:rPr>
              <a:t>。</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これは</a:t>
            </a:r>
            <a:r>
              <a:rPr lang="ja-JP" altLang="ja-JP" sz="2400" kern="100" dirty="0" smtClean="0">
                <a:latin typeface="+mj-ea"/>
                <a:ea typeface="+mj-ea"/>
                <a:cs typeface="Times New Roman" panose="02020603050405020304" pitchFamily="18" charset="0"/>
              </a:rPr>
              <a:t>セクハラ</a:t>
            </a:r>
            <a:r>
              <a:rPr lang="ja-JP" altLang="en-US" sz="2400" kern="100" dirty="0" smtClean="0">
                <a:latin typeface="+mj-ea"/>
                <a:ea typeface="+mj-ea"/>
                <a:cs typeface="Times New Roman" panose="02020603050405020304" pitchFamily="18" charset="0"/>
              </a:rPr>
              <a:t>になる</a:t>
            </a:r>
            <a:r>
              <a:rPr lang="ja-JP" altLang="ja-JP" sz="2400" kern="100" dirty="0" smtClean="0">
                <a:latin typeface="+mj-ea"/>
                <a:ea typeface="+mj-ea"/>
                <a:cs typeface="Times New Roman" panose="02020603050405020304" pitchFamily="18" charset="0"/>
              </a:rPr>
              <a:t>でしょう</a:t>
            </a:r>
            <a:r>
              <a:rPr lang="ja-JP" altLang="ja-JP" sz="2400" kern="100" dirty="0">
                <a:latin typeface="+mj-ea"/>
                <a:ea typeface="+mj-ea"/>
                <a:cs typeface="Times New Roman" panose="02020603050405020304" pitchFamily="18" charset="0"/>
              </a:rPr>
              <a:t>か。</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なるとすれば，</a:t>
            </a:r>
            <a:r>
              <a:rPr lang="ja-JP" altLang="ja-JP" sz="2400" kern="100" dirty="0">
                <a:latin typeface="+mj-ea"/>
                <a:ea typeface="+mj-ea"/>
                <a:cs typeface="Times New Roman" panose="02020603050405020304" pitchFamily="18" charset="0"/>
              </a:rPr>
              <a:t>それはどうしてでしょうか。</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ならないとすれば，それはどうしてでしょうか。</a:t>
            </a:r>
            <a:endParaRPr lang="ja-JP" altLang="ja-JP" sz="2400" kern="100" dirty="0">
              <a:latin typeface="+mj-ea"/>
              <a:ea typeface="+mj-ea"/>
              <a:cs typeface="Times New Roman" panose="02020603050405020304" pitchFamily="18" charset="0"/>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13</a:t>
            </a:fld>
            <a:endParaRPr kumimoji="1" lang="ja-JP" altLang="en-US"/>
          </a:p>
        </p:txBody>
      </p:sp>
    </p:spTree>
    <p:extLst>
      <p:ext uri="{BB962C8B-B14F-4D97-AF65-F5344CB8AC3E}">
        <p14:creationId xmlns:p14="http://schemas.microsoft.com/office/powerpoint/2010/main" val="342043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 y="1094283"/>
            <a:ext cx="10613036" cy="4947080"/>
          </a:xfrm>
        </p:spPr>
        <p:txBody>
          <a:bodyPr>
            <a:noAutofit/>
          </a:bodyPr>
          <a:lstStyle/>
          <a:p>
            <a:pPr marL="0" indent="0">
              <a:buNone/>
            </a:pPr>
            <a:r>
              <a:rPr kumimoji="1" lang="ja-JP" altLang="en-US" sz="2400" dirty="0">
                <a:latin typeface="+mj-ea"/>
                <a:ea typeface="+mj-ea"/>
              </a:rPr>
              <a:t>ア　歴史</a:t>
            </a:r>
            <a:endParaRPr kumimoji="1" lang="en-US" altLang="ja-JP" sz="2400" dirty="0">
              <a:latin typeface="+mj-ea"/>
              <a:ea typeface="+mj-ea"/>
            </a:endParaRPr>
          </a:p>
          <a:p>
            <a:pPr marL="0" indent="0">
              <a:buNone/>
            </a:pPr>
            <a:endParaRPr lang="en-US" altLang="ja-JP" dirty="0">
              <a:latin typeface="+mj-ea"/>
              <a:ea typeface="+mj-ea"/>
            </a:endParaRPr>
          </a:p>
          <a:p>
            <a:pPr marL="0" indent="0">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a:t>
            </a:r>
            <a:r>
              <a:rPr lang="ja-JP" altLang="ja-JP" kern="100" dirty="0">
                <a:latin typeface="Arial" panose="020B0604020202020204" pitchFamily="34" charset="0"/>
                <a:ea typeface="+mj-ea"/>
                <a:cs typeface="Arial" panose="020B0604020202020204" pitchFamily="34" charset="0"/>
              </a:rPr>
              <a:t>１９８４年</a:t>
            </a:r>
            <a:r>
              <a:rPr lang="ja-JP" altLang="ja-JP" kern="100" dirty="0">
                <a:latin typeface="+mj-ea"/>
                <a:ea typeface="+mj-ea"/>
                <a:cs typeface="Times New Roman" panose="02020603050405020304" pitchFamily="18" charset="0"/>
              </a:rPr>
              <a:t>　</a:t>
            </a:r>
            <a:r>
              <a:rPr lang="ja-JP" altLang="ja-JP" b="1" kern="100" dirty="0">
                <a:latin typeface="+mj-ea"/>
                <a:ea typeface="+mj-ea"/>
                <a:cs typeface="Times New Roman" panose="02020603050405020304" pitchFamily="18" charset="0"/>
              </a:rPr>
              <a:t>アメリカ／セクシュアル・ハラスメント</a:t>
            </a:r>
            <a:r>
              <a:rPr lang="ja-JP" altLang="en-US" b="1" kern="100" dirty="0">
                <a:latin typeface="+mj-ea"/>
                <a:ea typeface="+mj-ea"/>
                <a:cs typeface="Times New Roman" panose="02020603050405020304" pitchFamily="18" charset="0"/>
              </a:rPr>
              <a:t>訴訟</a:t>
            </a: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映画「スタンドアップ」</a:t>
            </a:r>
            <a:endParaRPr lang="en-US" altLang="ja-JP" kern="100" dirty="0">
              <a:latin typeface="+mj-ea"/>
              <a:ea typeface="+mj-ea"/>
              <a:cs typeface="Times New Roman" panose="02020603050405020304" pitchFamily="18" charset="0"/>
            </a:endParaRPr>
          </a:p>
          <a:p>
            <a:pPr marL="0" indent="0">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a:t>
            </a:r>
            <a:r>
              <a:rPr lang="ja-JP" altLang="ja-JP" kern="100" dirty="0">
                <a:latin typeface="Arial" panose="020B0604020202020204" pitchFamily="34" charset="0"/>
                <a:ea typeface="+mj-ea"/>
                <a:cs typeface="Arial" panose="020B0604020202020204" pitchFamily="34" charset="0"/>
              </a:rPr>
              <a:t>１９８９年</a:t>
            </a:r>
            <a:r>
              <a:rPr lang="ja-JP" altLang="ja-JP" kern="100" dirty="0">
                <a:latin typeface="+mj-ea"/>
                <a:ea typeface="+mj-ea"/>
                <a:cs typeface="Times New Roman" panose="02020603050405020304" pitchFamily="18" charset="0"/>
              </a:rPr>
              <a:t>　</a:t>
            </a:r>
            <a:r>
              <a:rPr lang="ja-JP" altLang="ja-JP" b="1" kern="100" dirty="0">
                <a:latin typeface="+mj-ea"/>
                <a:ea typeface="+mj-ea"/>
                <a:cs typeface="Times New Roman" panose="02020603050405020304" pitchFamily="18" charset="0"/>
              </a:rPr>
              <a:t>福岡出版社セクハラ事件</a:t>
            </a: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　　　晴野まゆみさん</a:t>
            </a:r>
          </a:p>
          <a:p>
            <a:pPr marL="0" indent="0" algn="just">
              <a:buNone/>
            </a:pPr>
            <a:r>
              <a:rPr lang="ja-JP" altLang="ja-JP" kern="100" dirty="0">
                <a:latin typeface="+mj-ea"/>
                <a:ea typeface="+mj-ea"/>
                <a:cs typeface="Times New Roman" panose="02020603050405020304" pitchFamily="18" charset="0"/>
              </a:rPr>
              <a:t>　　　</a:t>
            </a: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「セクシュアル・ハラスメント」流行語大賞</a:t>
            </a:r>
          </a:p>
          <a:p>
            <a:pPr marL="0" indent="0" algn="just">
              <a:buNone/>
            </a:pPr>
            <a:r>
              <a:rPr lang="ja-JP" altLang="ja-JP" kern="100" dirty="0">
                <a:latin typeface="+mj-ea"/>
                <a:ea typeface="+mj-ea"/>
                <a:cs typeface="Times New Roman" panose="02020603050405020304" pitchFamily="18" charset="0"/>
              </a:rPr>
              <a:t>　　　　　</a:t>
            </a:r>
          </a:p>
          <a:p>
            <a:pPr marL="0" indent="0" algn="just">
              <a:buNone/>
            </a:pPr>
            <a:r>
              <a:rPr lang="ja-JP" altLang="ja-JP" kern="100" dirty="0">
                <a:latin typeface="+mj-ea"/>
                <a:ea typeface="+mj-ea"/>
                <a:cs typeface="Times New Roman" panose="02020603050405020304" pitchFamily="18" charset="0"/>
              </a:rPr>
              <a:t>　　　　　</a:t>
            </a:r>
            <a:r>
              <a:rPr lang="ja-JP" altLang="en-US" kern="100" dirty="0">
                <a:latin typeface="+mj-ea"/>
                <a:ea typeface="+mj-ea"/>
                <a:cs typeface="Times New Roman" panose="02020603050405020304" pitchFamily="18" charset="0"/>
              </a:rPr>
              <a:t>　　　　</a:t>
            </a:r>
            <a:r>
              <a:rPr lang="ja-JP" altLang="ja-JP" b="1" kern="100" dirty="0">
                <a:effectLst>
                  <a:outerShdw blurRad="38100" dist="38100" dir="2700000" algn="tl">
                    <a:srgbClr val="000000">
                      <a:alpha val="43137"/>
                    </a:srgbClr>
                  </a:outerShdw>
                </a:effectLst>
                <a:latin typeface="+mj-ea"/>
                <a:ea typeface="+mj-ea"/>
                <a:cs typeface="Times New Roman" panose="02020603050405020304" pitchFamily="18" charset="0"/>
              </a:rPr>
              <a:t>　事例の蓄積</a:t>
            </a:r>
            <a:r>
              <a:rPr lang="ja-JP" altLang="en-US" b="1" kern="100" dirty="0">
                <a:effectLst>
                  <a:outerShdw blurRad="38100" dist="38100" dir="2700000" algn="tl">
                    <a:srgbClr val="000000">
                      <a:alpha val="43137"/>
                    </a:srgbClr>
                  </a:outerShdw>
                </a:effectLst>
                <a:latin typeface="+mj-ea"/>
                <a:ea typeface="+mj-ea"/>
                <a:cs typeface="Times New Roman" panose="02020603050405020304" pitchFamily="18" charset="0"/>
              </a:rPr>
              <a:t>　</a:t>
            </a:r>
            <a:endParaRPr lang="en-US" altLang="ja-JP" b="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marL="0" indent="0" algn="just">
              <a:buNone/>
            </a:pPr>
            <a:r>
              <a:rPr lang="ja-JP" altLang="en-US" kern="100" dirty="0">
                <a:latin typeface="+mj-ea"/>
                <a:ea typeface="+mj-ea"/>
                <a:cs typeface="Times New Roman" panose="02020603050405020304" pitchFamily="18" charset="0"/>
              </a:rPr>
              <a:t>　　　　　</a:t>
            </a:r>
            <a:endParaRPr lang="en-US" altLang="ja-JP" kern="100" dirty="0">
              <a:latin typeface="+mj-ea"/>
              <a:ea typeface="+mj-ea"/>
              <a:cs typeface="Times New Roman" panose="02020603050405020304" pitchFamily="18" charset="0"/>
            </a:endParaRP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a:t>
            </a:r>
            <a:r>
              <a:rPr lang="ja-JP" altLang="ja-JP" kern="100" dirty="0">
                <a:latin typeface="Arial" panose="020B0604020202020204" pitchFamily="34" charset="0"/>
                <a:ea typeface="+mj-ea"/>
                <a:cs typeface="Arial" panose="020B0604020202020204" pitchFamily="34" charset="0"/>
              </a:rPr>
              <a:t>１９９７年</a:t>
            </a:r>
            <a:r>
              <a:rPr lang="ja-JP" altLang="ja-JP" kern="100" dirty="0">
                <a:latin typeface="+mj-ea"/>
                <a:ea typeface="+mj-ea"/>
                <a:cs typeface="Times New Roman" panose="02020603050405020304" pitchFamily="18" charset="0"/>
              </a:rPr>
              <a:t>　</a:t>
            </a:r>
            <a:r>
              <a:rPr lang="ja-JP" altLang="ja-JP" b="1" kern="100" dirty="0">
                <a:latin typeface="+mj-ea"/>
                <a:ea typeface="+mj-ea"/>
                <a:cs typeface="Times New Roman" panose="02020603050405020304" pitchFamily="18" charset="0"/>
              </a:rPr>
              <a:t>男女雇用機会均等法改正</a:t>
            </a: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　</a:t>
            </a: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　　</a:t>
            </a:r>
            <a:r>
              <a:rPr lang="ja-JP" altLang="ja-JP" b="1" u="sng" kern="100" dirty="0">
                <a:latin typeface="+mj-ea"/>
                <a:ea typeface="+mj-ea"/>
                <a:cs typeface="Times New Roman" panose="02020603050405020304" pitchFamily="18" charset="0"/>
              </a:rPr>
              <a:t>セクハラの定義が確立</a:t>
            </a: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Arial" panose="020B0604020202020204" pitchFamily="34" charset="0"/>
                <a:ea typeface="+mj-ea"/>
                <a:cs typeface="Arial" panose="020B0604020202020204" pitchFamily="34" charset="0"/>
              </a:rPr>
              <a:t>１９９８年</a:t>
            </a:r>
            <a:r>
              <a:rPr lang="ja-JP" altLang="ja-JP" kern="100" dirty="0">
                <a:latin typeface="+mj-ea"/>
                <a:ea typeface="+mj-ea"/>
                <a:cs typeface="Times New Roman" panose="02020603050405020304" pitchFamily="18" charset="0"/>
              </a:rPr>
              <a:t>　</a:t>
            </a: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人事院規則１０－１０</a:t>
            </a:r>
            <a:endParaRPr lang="en-US" altLang="ja-JP" kern="100" dirty="0">
              <a:latin typeface="+mj-ea"/>
              <a:ea typeface="+mj-ea"/>
              <a:cs typeface="Times New Roman" panose="02020603050405020304" pitchFamily="18" charset="0"/>
            </a:endParaRP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　</a:t>
            </a:r>
            <a:r>
              <a:rPr lang="ja-JP" altLang="en-US" kern="100" dirty="0">
                <a:latin typeface="+mj-ea"/>
                <a:ea typeface="+mj-ea"/>
                <a:cs typeface="Times New Roman" panose="02020603050405020304" pitchFamily="18" charset="0"/>
              </a:rPr>
              <a:t>公務員における</a:t>
            </a:r>
            <a:r>
              <a:rPr lang="ja-JP" altLang="ja-JP" kern="100" dirty="0">
                <a:latin typeface="+mj-ea"/>
                <a:ea typeface="+mj-ea"/>
                <a:cs typeface="Times New Roman" panose="02020603050405020304" pitchFamily="18" charset="0"/>
              </a:rPr>
              <a:t>セクハラ規制</a:t>
            </a:r>
            <a:r>
              <a:rPr lang="ja-JP" altLang="en-US" kern="100" dirty="0">
                <a:latin typeface="+mj-ea"/>
                <a:ea typeface="+mj-ea"/>
                <a:cs typeface="Times New Roman" panose="02020603050405020304" pitchFamily="18" charset="0"/>
              </a:rPr>
              <a:t>）</a:t>
            </a:r>
            <a:endParaRPr lang="ja-JP" altLang="ja-JP" kern="100" dirty="0">
              <a:latin typeface="+mj-ea"/>
              <a:ea typeface="+mj-ea"/>
              <a:cs typeface="Times New Roman" panose="02020603050405020304" pitchFamily="18" charset="0"/>
            </a:endParaRP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a:t>
            </a:r>
            <a:r>
              <a:rPr lang="ja-JP" altLang="ja-JP" kern="100" dirty="0">
                <a:latin typeface="Arial" panose="020B0604020202020204" pitchFamily="34" charset="0"/>
                <a:ea typeface="+mj-ea"/>
                <a:cs typeface="Arial" panose="020B0604020202020204" pitchFamily="34" charset="0"/>
              </a:rPr>
              <a:t>２００７年</a:t>
            </a:r>
            <a:r>
              <a:rPr lang="ja-JP" altLang="ja-JP" kern="100" dirty="0">
                <a:latin typeface="+mj-ea"/>
                <a:ea typeface="+mj-ea"/>
                <a:cs typeface="Times New Roman" panose="02020603050405020304" pitchFamily="18" charset="0"/>
              </a:rPr>
              <a:t>　</a:t>
            </a:r>
            <a:r>
              <a:rPr lang="ja-JP" altLang="ja-JP" b="1" kern="100" dirty="0">
                <a:latin typeface="+mj-ea"/>
                <a:ea typeface="+mj-ea"/>
                <a:cs typeface="Times New Roman" panose="02020603050405020304" pitchFamily="18" charset="0"/>
              </a:rPr>
              <a:t>男女雇用機会均等法改正</a:t>
            </a:r>
            <a:r>
              <a:rPr lang="ja-JP" altLang="en-US" kern="100" dirty="0">
                <a:latin typeface="+mj-ea"/>
                <a:ea typeface="+mj-ea"/>
                <a:cs typeface="Times New Roman" panose="02020603050405020304" pitchFamily="18" charset="0"/>
              </a:rPr>
              <a:t>　　　　　　　　　　　　</a:t>
            </a:r>
            <a:r>
              <a:rPr lang="ja-JP" altLang="ja-JP" b="1" kern="100" dirty="0">
                <a:latin typeface="+mj-ea"/>
                <a:ea typeface="+mj-ea"/>
                <a:cs typeface="Times New Roman" panose="02020603050405020304" pitchFamily="18" charset="0"/>
              </a:rPr>
              <a:t>セクハラの定義が改訂</a:t>
            </a:r>
          </a:p>
        </p:txBody>
      </p:sp>
      <p:cxnSp>
        <p:nvCxnSpPr>
          <p:cNvPr id="5" name="直線コネクタ 4"/>
          <p:cNvCxnSpPr/>
          <p:nvPr/>
        </p:nvCxnSpPr>
        <p:spPr>
          <a:xfrm>
            <a:off x="2953062" y="3132944"/>
            <a:ext cx="0" cy="269823"/>
          </a:xfrm>
          <a:prstGeom prst="line">
            <a:avLst/>
          </a:prstGeom>
          <a:ln w="76200"/>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2953062" y="3897443"/>
            <a:ext cx="0" cy="40473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8" name="円/楕円 7"/>
          <p:cNvSpPr/>
          <p:nvPr/>
        </p:nvSpPr>
        <p:spPr>
          <a:xfrm>
            <a:off x="1738859" y="3282846"/>
            <a:ext cx="2368446" cy="719528"/>
          </a:xfrm>
          <a:prstGeom prst="ellipse">
            <a:avLst/>
          </a:prstGeom>
          <a:no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p:txBody>
          <a:bodyPr/>
          <a:lstStyle/>
          <a:p>
            <a:fld id="{4BACC54B-306F-445A-9A65-0B6B3A81D120}" type="slidenum">
              <a:rPr kumimoji="1" lang="ja-JP" altLang="en-US" smtClean="0"/>
              <a:t>14</a:t>
            </a:fld>
            <a:endParaRPr kumimoji="1" lang="ja-JP" altLang="en-US"/>
          </a:p>
        </p:txBody>
      </p:sp>
    </p:spTree>
    <p:extLst>
      <p:ext uri="{BB962C8B-B14F-4D97-AF65-F5344CB8AC3E}">
        <p14:creationId xmlns:p14="http://schemas.microsoft.com/office/powerpoint/2010/main" val="160018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246" y="402617"/>
            <a:ext cx="4551045" cy="6455383"/>
          </a:xfrm>
          <a:prstGeom prst="rect">
            <a:avLst/>
          </a:prstGeom>
        </p:spPr>
      </p:pic>
      <p:sp>
        <p:nvSpPr>
          <p:cNvPr id="6" name="コンテンツ プレースホルダー 5"/>
          <p:cNvSpPr>
            <a:spLocks noGrp="1"/>
          </p:cNvSpPr>
          <p:nvPr>
            <p:ph idx="1"/>
          </p:nvPr>
        </p:nvSpPr>
        <p:spPr>
          <a:xfrm>
            <a:off x="5816184" y="1933731"/>
            <a:ext cx="3457818" cy="4107631"/>
          </a:xfrm>
        </p:spPr>
        <p:txBody>
          <a:bodyPr/>
          <a:lstStyle/>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１９８４年にアメリカで初めてセクシュアルハラスメント（性的迫害）の集団訴訟を起こし，１９９８年に和解を勝ち取った女性の実話に基づいた衝撃作。</a:t>
            </a:r>
            <a:endParaRPr kumimoji="1" lang="ja-JP" altLang="en-US" dirty="0"/>
          </a:p>
        </p:txBody>
      </p:sp>
      <p:sp>
        <p:nvSpPr>
          <p:cNvPr id="7" name="スライド番号プレースホルダー 6"/>
          <p:cNvSpPr>
            <a:spLocks noGrp="1"/>
          </p:cNvSpPr>
          <p:nvPr>
            <p:ph type="sldNum" sz="quarter" idx="12"/>
          </p:nvPr>
        </p:nvSpPr>
        <p:spPr/>
        <p:txBody>
          <a:bodyPr/>
          <a:lstStyle/>
          <a:p>
            <a:fld id="{4BACC54B-306F-445A-9A65-0B6B3A81D120}" type="slidenum">
              <a:rPr kumimoji="1" lang="ja-JP" altLang="en-US" smtClean="0"/>
              <a:t>15</a:t>
            </a:fld>
            <a:endParaRPr kumimoji="1" lang="ja-JP" altLang="en-US"/>
          </a:p>
        </p:txBody>
      </p:sp>
    </p:spTree>
    <p:extLst>
      <p:ext uri="{BB962C8B-B14F-4D97-AF65-F5344CB8AC3E}">
        <p14:creationId xmlns:p14="http://schemas.microsoft.com/office/powerpoint/2010/main" val="253976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16</a:t>
            </a:fld>
            <a:endParaRPr kumimoji="1" lang="ja-JP" altLang="en-US"/>
          </a:p>
        </p:txBody>
      </p:sp>
      <p:sp>
        <p:nvSpPr>
          <p:cNvPr id="4" name="コンテンツ プレースホルダー 2"/>
          <p:cNvSpPr>
            <a:spLocks noGrp="1"/>
          </p:cNvSpPr>
          <p:nvPr>
            <p:ph idx="1"/>
          </p:nvPr>
        </p:nvSpPr>
        <p:spPr>
          <a:xfrm>
            <a:off x="1216980" y="344774"/>
            <a:ext cx="8596668" cy="1154242"/>
          </a:xfrm>
        </p:spPr>
        <p:txBody>
          <a:bodyPr>
            <a:normAutofit fontScale="55000" lnSpcReduction="20000"/>
          </a:bodyPr>
          <a:lstStyle/>
          <a:p>
            <a:pPr marL="0" indent="0">
              <a:buNone/>
            </a:pPr>
            <a:r>
              <a:rPr lang="ja-JP" altLang="en-US" sz="4000" dirty="0">
                <a:effectLst>
                  <a:outerShdw blurRad="38100" dist="38100" dir="2700000" algn="tl">
                    <a:srgbClr val="000000">
                      <a:alpha val="43137"/>
                    </a:srgbClr>
                  </a:outerShdw>
                </a:effectLst>
              </a:rPr>
              <a:t>　</a:t>
            </a:r>
            <a:r>
              <a:rPr lang="ja-JP" altLang="en-US" sz="4000" dirty="0" smtClean="0">
                <a:effectLst>
                  <a:outerShdw blurRad="38100" dist="38100" dir="2700000" algn="tl">
                    <a:srgbClr val="000000">
                      <a:alpha val="43137"/>
                    </a:srgbClr>
                  </a:outerShdw>
                </a:effectLst>
              </a:rPr>
              <a:t>　</a:t>
            </a:r>
            <a:endParaRPr lang="en-US" altLang="ja-JP" sz="4000" dirty="0" smtClean="0">
              <a:effectLst>
                <a:outerShdw blurRad="38100" dist="38100" dir="2700000" algn="tl">
                  <a:srgbClr val="000000">
                    <a:alpha val="43137"/>
                  </a:srgbClr>
                </a:outerShdw>
              </a:effectLst>
            </a:endParaRPr>
          </a:p>
          <a:p>
            <a:pPr marL="0" indent="0">
              <a:buNone/>
            </a:pPr>
            <a:r>
              <a:rPr lang="ja-JP" altLang="en-US" sz="4000" dirty="0">
                <a:effectLst>
                  <a:outerShdw blurRad="38100" dist="38100" dir="2700000" algn="tl">
                    <a:srgbClr val="000000">
                      <a:alpha val="43137"/>
                    </a:srgbClr>
                  </a:outerShdw>
                </a:effectLst>
              </a:rPr>
              <a:t>　</a:t>
            </a:r>
            <a:r>
              <a:rPr lang="ja-JP" altLang="en-US" sz="4000" dirty="0" smtClean="0">
                <a:effectLst>
                  <a:outerShdw blurRad="38100" dist="38100" dir="2700000" algn="tl">
                    <a:srgbClr val="000000">
                      <a:alpha val="43137"/>
                    </a:srgbClr>
                  </a:outerShdw>
                </a:effectLst>
              </a:rPr>
              <a:t>　</a:t>
            </a:r>
            <a:endParaRPr kumimoji="1" lang="en-US" altLang="ja-JP" sz="4000" dirty="0" smtClean="0"/>
          </a:p>
          <a:p>
            <a:pPr marL="0" indent="0">
              <a:buNone/>
            </a:pPr>
            <a:r>
              <a:rPr lang="ja-JP" altLang="en-US" sz="4000" dirty="0"/>
              <a:t>　</a:t>
            </a:r>
            <a:r>
              <a:rPr lang="ja-JP" altLang="en-US" sz="2900" dirty="0" smtClean="0"/>
              <a:t>　平成３０年５月２５日（金）　西日本新聞・朝刊・１１面</a:t>
            </a:r>
            <a:endParaRPr kumimoji="1" lang="ja-JP" altLang="en-US" sz="2900" dirty="0"/>
          </a:p>
        </p:txBody>
      </p:sp>
      <p:pic>
        <p:nvPicPr>
          <p:cNvPr id="7" name="図 6"/>
          <p:cNvPicPr/>
          <p:nvPr/>
        </p:nvPicPr>
        <p:blipFill rotWithShape="1">
          <a:blip r:embed="rId2" cstate="print">
            <a:extLst>
              <a:ext uri="{28A0092B-C50C-407E-A947-70E740481C1C}">
                <a14:useLocalDpi xmlns:a14="http://schemas.microsoft.com/office/drawing/2010/main" val="0"/>
              </a:ext>
            </a:extLst>
          </a:blip>
          <a:srcRect l="48041" t="24549" r="1211" b="35551"/>
          <a:stretch/>
        </p:blipFill>
        <p:spPr bwMode="auto">
          <a:xfrm rot="-60000">
            <a:off x="1216980" y="1718715"/>
            <a:ext cx="7582246" cy="46877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50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イ　本質</a:t>
            </a:r>
            <a:endParaRPr kumimoji="1" lang="ja-JP" altLang="en-US" sz="1800" dirty="0">
              <a:solidFill>
                <a:schemeClr val="tx1"/>
              </a:solidFill>
            </a:endParaRPr>
          </a:p>
        </p:txBody>
      </p:sp>
      <p:sp>
        <p:nvSpPr>
          <p:cNvPr id="3" name="コンテンツ プレースホルダー 2"/>
          <p:cNvSpPr>
            <a:spLocks noGrp="1"/>
          </p:cNvSpPr>
          <p:nvPr>
            <p:ph idx="1"/>
          </p:nvPr>
        </p:nvSpPr>
        <p:spPr/>
        <p:txBody>
          <a:bodyPr>
            <a:normAutofit/>
          </a:bodyPr>
          <a:lstStyle/>
          <a:p>
            <a:pPr marL="0" indent="0">
              <a:buNone/>
            </a:pPr>
            <a:endParaRPr kumimoji="1" lang="en-US" altLang="ja-JP" dirty="0" smtClean="0">
              <a:latin typeface="+mj-ea"/>
              <a:ea typeface="+mj-ea"/>
            </a:endParaRPr>
          </a:p>
          <a:p>
            <a:pPr marL="0" indent="0">
              <a:buNone/>
            </a:pPr>
            <a:endParaRPr lang="en-US" altLang="ja-JP" dirty="0">
              <a:latin typeface="+mj-ea"/>
              <a:ea typeface="+mj-ea"/>
            </a:endParaRPr>
          </a:p>
          <a:p>
            <a:pPr marL="0" indent="0">
              <a:buNone/>
            </a:pPr>
            <a:endParaRPr kumimoji="1" lang="en-US" altLang="ja-JP" dirty="0" smtClean="0">
              <a:latin typeface="+mj-ea"/>
              <a:ea typeface="+mj-ea"/>
            </a:endParaRPr>
          </a:p>
          <a:p>
            <a:pPr marL="0" indent="0" algn="ctr">
              <a:buNone/>
            </a:pPr>
            <a:r>
              <a:rPr lang="ja-JP" altLang="en-US" sz="4400" b="1" dirty="0">
                <a:effectLst>
                  <a:outerShdw blurRad="38100" dist="38100" dir="2700000" algn="tl">
                    <a:srgbClr val="000000">
                      <a:alpha val="43137"/>
                    </a:srgbClr>
                  </a:outerShdw>
                </a:effectLst>
                <a:latin typeface="+mj-ea"/>
                <a:ea typeface="+mj-ea"/>
              </a:rPr>
              <a:t>性</a:t>
            </a:r>
            <a:r>
              <a:rPr lang="ja-JP" altLang="en-US" sz="4400" b="1" dirty="0" smtClean="0">
                <a:effectLst>
                  <a:outerShdw blurRad="38100" dist="38100" dir="2700000" algn="tl">
                    <a:srgbClr val="000000">
                      <a:alpha val="43137"/>
                    </a:srgbClr>
                  </a:outerShdw>
                </a:effectLst>
                <a:latin typeface="+mj-ea"/>
                <a:ea typeface="+mj-ea"/>
              </a:rPr>
              <a:t>の捉え方は人それぞれ</a:t>
            </a:r>
            <a:endParaRPr lang="en-US" altLang="ja-JP" sz="4400" b="1" dirty="0">
              <a:effectLst>
                <a:outerShdw blurRad="38100" dist="38100" dir="2700000" algn="tl">
                  <a:srgbClr val="000000">
                    <a:alpha val="43137"/>
                  </a:srgbClr>
                </a:outerShdw>
              </a:effectLst>
              <a:latin typeface="+mj-ea"/>
              <a:ea typeface="+mj-ea"/>
            </a:endParaRPr>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17</a:t>
            </a:fld>
            <a:endParaRPr kumimoji="1" lang="ja-JP" altLang="en-US"/>
          </a:p>
        </p:txBody>
      </p:sp>
    </p:spTree>
    <p:extLst>
      <p:ext uri="{BB962C8B-B14F-4D97-AF65-F5344CB8AC3E}">
        <p14:creationId xmlns:p14="http://schemas.microsoft.com/office/powerpoint/2010/main" val="250592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ウ　定義</a:t>
            </a:r>
            <a:endParaRPr kumimoji="1" lang="ja-JP" altLang="en-US" sz="1800" dirty="0">
              <a:solidFill>
                <a:schemeClr val="tx1"/>
              </a:solidFill>
            </a:endParaRP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a:latin typeface="+mj-ea"/>
                <a:ea typeface="+mj-ea"/>
              </a:rPr>
              <a:t>（</a:t>
            </a:r>
            <a:r>
              <a:rPr lang="ja-JP" altLang="en-US" sz="2000" dirty="0">
                <a:latin typeface="+mj-ea"/>
                <a:ea typeface="+mj-ea"/>
              </a:rPr>
              <a:t>ア）</a:t>
            </a:r>
            <a:r>
              <a:rPr lang="ja-JP" altLang="ja-JP" sz="2000" dirty="0">
                <a:latin typeface="+mj-ea"/>
                <a:ea typeface="+mj-ea"/>
                <a:cs typeface="Times New Roman" panose="02020603050405020304" pitchFamily="18" charset="0"/>
              </a:rPr>
              <a:t>事例が蓄積されながら，最大公約数的に定義が形成されていった。</a:t>
            </a:r>
            <a:endParaRPr lang="en-US" altLang="ja-JP" sz="2000" dirty="0">
              <a:latin typeface="+mj-ea"/>
              <a:ea typeface="+mj-ea"/>
              <a:cs typeface="Times New Roman" panose="02020603050405020304" pitchFamily="18" charset="0"/>
            </a:endParaRPr>
          </a:p>
          <a:p>
            <a:pPr marL="0" indent="0" algn="just">
              <a:buNone/>
            </a:pPr>
            <a:r>
              <a:rPr lang="ja-JP" altLang="ja-JP" sz="1700" kern="100" dirty="0">
                <a:latin typeface="+mj-ea"/>
                <a:ea typeface="+mj-ea"/>
                <a:cs typeface="Times New Roman" panose="02020603050405020304" pitchFamily="18" charset="0"/>
              </a:rPr>
              <a:t>　　　　→</a:t>
            </a:r>
            <a:r>
              <a:rPr lang="ja-JP" altLang="en-US" sz="1700" b="1" kern="100" dirty="0">
                <a:latin typeface="+mj-ea"/>
                <a:ea typeface="+mj-ea"/>
                <a:cs typeface="Times New Roman" panose="02020603050405020304" pitchFamily="18" charset="0"/>
              </a:rPr>
              <a:t>被害者の</a:t>
            </a:r>
            <a:r>
              <a:rPr lang="ja-JP" altLang="ja-JP" sz="1700" b="1" kern="100" dirty="0">
                <a:latin typeface="+mj-ea"/>
                <a:ea typeface="+mj-ea"/>
                <a:cs typeface="Times New Roman" panose="02020603050405020304" pitchFamily="18" charset="0"/>
              </a:rPr>
              <a:t>主観</a:t>
            </a:r>
            <a:r>
              <a:rPr lang="ja-JP" altLang="en-US" sz="1700" kern="100" dirty="0">
                <a:latin typeface="+mj-ea"/>
                <a:ea typeface="+mj-ea"/>
                <a:cs typeface="Times New Roman" panose="02020603050405020304" pitchFamily="18" charset="0"/>
              </a:rPr>
              <a:t>をメルクマールにせざるを得ない</a:t>
            </a:r>
            <a:endParaRPr lang="ja-JP" altLang="ja-JP" sz="1700" kern="100" dirty="0">
              <a:latin typeface="+mj-ea"/>
              <a:ea typeface="+mj-ea"/>
              <a:cs typeface="Times New Roman" panose="02020603050405020304" pitchFamily="18" charset="0"/>
            </a:endParaRPr>
          </a:p>
          <a:p>
            <a:pPr marL="0" indent="0" algn="just">
              <a:buNone/>
            </a:pPr>
            <a:r>
              <a:rPr lang="ja-JP" altLang="en-US" sz="1700" kern="100" dirty="0">
                <a:latin typeface="+mj-ea"/>
                <a:ea typeface="+mj-ea"/>
                <a:cs typeface="Times New Roman" panose="02020603050405020304" pitchFamily="18" charset="0"/>
              </a:rPr>
              <a:t>　　　　</a:t>
            </a:r>
            <a:r>
              <a:rPr lang="ja-JP" altLang="ja-JP" sz="1700" kern="100" dirty="0">
                <a:latin typeface="+mj-ea"/>
                <a:ea typeface="+mj-ea"/>
                <a:cs typeface="Times New Roman" panose="02020603050405020304" pitchFamily="18" charset="0"/>
              </a:rPr>
              <a:t>→</a:t>
            </a:r>
            <a:r>
              <a:rPr lang="ja-JP" altLang="ja-JP" sz="1700" b="1" kern="100" dirty="0">
                <a:latin typeface="+mj-ea"/>
                <a:ea typeface="+mj-ea"/>
                <a:cs typeface="Times New Roman" panose="02020603050405020304" pitchFamily="18" charset="0"/>
              </a:rPr>
              <a:t>性に関する言動に対する受け止め方には個人間で差がある</a:t>
            </a:r>
          </a:p>
          <a:p>
            <a:pPr marL="0" indent="0">
              <a:buNone/>
            </a:pPr>
            <a:endParaRPr kumimoji="1" lang="en-US" altLang="ja-JP" sz="2000" dirty="0">
              <a:latin typeface="+mj-ea"/>
              <a:ea typeface="+mj-ea"/>
              <a:cs typeface="Times New Roman" panose="02020603050405020304" pitchFamily="18" charset="0"/>
            </a:endParaRPr>
          </a:p>
          <a:p>
            <a:pPr marL="0" indent="0" algn="just">
              <a:buNone/>
            </a:pPr>
            <a:r>
              <a:rPr lang="ja-JP" altLang="en-US" sz="2000" dirty="0">
                <a:latin typeface="+mj-ea"/>
                <a:ea typeface="+mj-ea"/>
                <a:cs typeface="Times New Roman" panose="02020603050405020304" pitchFamily="18" charset="0"/>
              </a:rPr>
              <a:t>（イ）</a:t>
            </a:r>
            <a:r>
              <a:rPr lang="ja-JP" altLang="ja-JP" sz="2000" kern="100" dirty="0">
                <a:latin typeface="+mj-ea"/>
                <a:ea typeface="+mj-ea"/>
                <a:cs typeface="Times New Roman" panose="02020603050405020304" pitchFamily="18" charset="0"/>
              </a:rPr>
              <a:t>男女雇用機会均等法１１条１項</a:t>
            </a:r>
            <a:endParaRPr lang="en-US" altLang="ja-JP" sz="2000" kern="100" dirty="0">
              <a:latin typeface="+mj-ea"/>
              <a:ea typeface="+mj-ea"/>
              <a:cs typeface="Times New Roman" panose="02020603050405020304" pitchFamily="18" charset="0"/>
            </a:endParaRPr>
          </a:p>
          <a:p>
            <a:pPr marL="0" indent="0" algn="just">
              <a:buNone/>
            </a:pPr>
            <a:r>
              <a:rPr lang="ja-JP" altLang="en-US" sz="1600" kern="100" dirty="0">
                <a:latin typeface="+mj-ea"/>
                <a:ea typeface="+mj-ea"/>
                <a:cs typeface="Times New Roman" panose="02020603050405020304" pitchFamily="18" charset="0"/>
              </a:rPr>
              <a:t>　　　　　</a:t>
            </a:r>
            <a:r>
              <a:rPr lang="ja-JP" altLang="ja-JP" sz="1600" kern="100" dirty="0">
                <a:latin typeface="+mj-ea"/>
                <a:ea typeface="+mj-ea"/>
                <a:cs typeface="Times New Roman" panose="02020603050405020304" pitchFamily="18" charset="0"/>
              </a:rPr>
              <a:t>事業主は、職場において行われる</a:t>
            </a:r>
            <a:r>
              <a:rPr lang="ja-JP" altLang="ja-JP" sz="1600" u="sng" kern="100" dirty="0">
                <a:latin typeface="+mj-ea"/>
                <a:ea typeface="+mj-ea"/>
                <a:cs typeface="Times New Roman" panose="02020603050405020304" pitchFamily="18" charset="0"/>
              </a:rPr>
              <a:t>性的な言動</a:t>
            </a:r>
            <a:r>
              <a:rPr lang="ja-JP" altLang="ja-JP" sz="1600" kern="100" dirty="0">
                <a:latin typeface="+mj-ea"/>
                <a:ea typeface="+mj-ea"/>
                <a:cs typeface="Times New Roman" panose="02020603050405020304" pitchFamily="18" charset="0"/>
              </a:rPr>
              <a:t>に対するその雇用する</a:t>
            </a:r>
            <a:endParaRPr lang="en-US" altLang="ja-JP" sz="1600" kern="100" dirty="0">
              <a:latin typeface="+mj-ea"/>
              <a:ea typeface="+mj-ea"/>
              <a:cs typeface="Times New Roman" panose="02020603050405020304" pitchFamily="18" charset="0"/>
            </a:endParaRPr>
          </a:p>
          <a:p>
            <a:pPr marL="0" indent="0" algn="just">
              <a:buNone/>
            </a:pPr>
            <a:r>
              <a:rPr lang="ja-JP" altLang="en-US" sz="1600" kern="100" dirty="0">
                <a:latin typeface="+mj-ea"/>
                <a:ea typeface="+mj-ea"/>
                <a:cs typeface="Times New Roman" panose="02020603050405020304" pitchFamily="18" charset="0"/>
              </a:rPr>
              <a:t>　　　　</a:t>
            </a:r>
            <a:r>
              <a:rPr lang="ja-JP" altLang="ja-JP" sz="1600" kern="100" dirty="0">
                <a:latin typeface="+mj-ea"/>
                <a:ea typeface="+mj-ea"/>
                <a:cs typeface="Times New Roman" panose="02020603050405020304" pitchFamily="18" charset="0"/>
              </a:rPr>
              <a:t>労働者の対応により当該労働者がその</a:t>
            </a:r>
            <a:r>
              <a:rPr lang="ja-JP" altLang="ja-JP" sz="1600" u="sng" kern="100" dirty="0">
                <a:latin typeface="+mj-ea"/>
                <a:ea typeface="+mj-ea"/>
                <a:cs typeface="Times New Roman" panose="02020603050405020304" pitchFamily="18" charset="0"/>
              </a:rPr>
              <a:t>労働条件につき不利益を受け</a:t>
            </a:r>
            <a:r>
              <a:rPr lang="ja-JP" altLang="ja-JP" sz="1600" kern="100" dirty="0">
                <a:latin typeface="+mj-ea"/>
                <a:ea typeface="+mj-ea"/>
                <a:cs typeface="Times New Roman" panose="02020603050405020304" pitchFamily="18" charset="0"/>
              </a:rPr>
              <a:t>、</a:t>
            </a:r>
            <a:endParaRPr lang="en-US" altLang="ja-JP" sz="1600" kern="100" dirty="0">
              <a:latin typeface="+mj-ea"/>
              <a:ea typeface="+mj-ea"/>
              <a:cs typeface="Times New Roman" panose="02020603050405020304" pitchFamily="18" charset="0"/>
            </a:endParaRPr>
          </a:p>
          <a:p>
            <a:pPr marL="0" indent="0" algn="just">
              <a:buNone/>
            </a:pPr>
            <a:r>
              <a:rPr lang="ja-JP" altLang="en-US" sz="1600" kern="100" dirty="0">
                <a:latin typeface="+mj-ea"/>
                <a:ea typeface="+mj-ea"/>
                <a:cs typeface="Times New Roman" panose="02020603050405020304" pitchFamily="18" charset="0"/>
              </a:rPr>
              <a:t>　　　　</a:t>
            </a:r>
            <a:r>
              <a:rPr lang="ja-JP" altLang="ja-JP" sz="1600" kern="100" dirty="0">
                <a:latin typeface="+mj-ea"/>
                <a:ea typeface="+mj-ea"/>
                <a:cs typeface="Times New Roman" panose="02020603050405020304" pitchFamily="18" charset="0"/>
              </a:rPr>
              <a:t>又は当該</a:t>
            </a:r>
            <a:r>
              <a:rPr lang="ja-JP" altLang="ja-JP" sz="1600" u="sng" kern="100" dirty="0">
                <a:latin typeface="+mj-ea"/>
                <a:ea typeface="+mj-ea"/>
                <a:cs typeface="Times New Roman" panose="02020603050405020304" pitchFamily="18" charset="0"/>
              </a:rPr>
              <a:t>性的な言動</a:t>
            </a:r>
            <a:r>
              <a:rPr lang="ja-JP" altLang="ja-JP" sz="1600" kern="100" dirty="0">
                <a:latin typeface="+mj-ea"/>
                <a:ea typeface="+mj-ea"/>
                <a:cs typeface="Times New Roman" panose="02020603050405020304" pitchFamily="18" charset="0"/>
              </a:rPr>
              <a:t>により</a:t>
            </a:r>
            <a:r>
              <a:rPr lang="ja-JP" altLang="ja-JP" sz="1600" u="sng" kern="100" dirty="0">
                <a:latin typeface="+mj-ea"/>
                <a:ea typeface="+mj-ea"/>
                <a:cs typeface="Times New Roman" panose="02020603050405020304" pitchFamily="18" charset="0"/>
              </a:rPr>
              <a:t>当該労働者の就業環境が害される</a:t>
            </a:r>
            <a:r>
              <a:rPr lang="ja-JP" altLang="ja-JP" sz="1600" kern="100" dirty="0">
                <a:latin typeface="+mj-ea"/>
                <a:ea typeface="+mj-ea"/>
                <a:cs typeface="Times New Roman" panose="02020603050405020304" pitchFamily="18" charset="0"/>
              </a:rPr>
              <a:t>ことの</a:t>
            </a:r>
            <a:endParaRPr lang="en-US" altLang="ja-JP" sz="1600" kern="100" dirty="0">
              <a:latin typeface="+mj-ea"/>
              <a:ea typeface="+mj-ea"/>
              <a:cs typeface="Times New Roman" panose="02020603050405020304" pitchFamily="18" charset="0"/>
            </a:endParaRPr>
          </a:p>
          <a:p>
            <a:pPr marL="0" indent="0" algn="just">
              <a:buNone/>
            </a:pPr>
            <a:r>
              <a:rPr lang="ja-JP" altLang="en-US" sz="1600" kern="100" dirty="0">
                <a:latin typeface="+mj-ea"/>
                <a:ea typeface="+mj-ea"/>
                <a:cs typeface="Times New Roman" panose="02020603050405020304" pitchFamily="18" charset="0"/>
              </a:rPr>
              <a:t>　　　　</a:t>
            </a:r>
            <a:r>
              <a:rPr lang="ja-JP" altLang="ja-JP" sz="1600" kern="100" dirty="0">
                <a:latin typeface="+mj-ea"/>
                <a:ea typeface="+mj-ea"/>
                <a:cs typeface="Times New Roman" panose="02020603050405020304" pitchFamily="18" charset="0"/>
              </a:rPr>
              <a:t>ないよう、当該労働者からの相談に応じ、適切に対応するために必要</a:t>
            </a:r>
            <a:endParaRPr lang="en-US" altLang="ja-JP" sz="1600" kern="100" dirty="0">
              <a:latin typeface="+mj-ea"/>
              <a:ea typeface="+mj-ea"/>
              <a:cs typeface="Times New Roman" panose="02020603050405020304" pitchFamily="18" charset="0"/>
            </a:endParaRPr>
          </a:p>
          <a:p>
            <a:pPr marL="0" indent="0" algn="just">
              <a:buNone/>
            </a:pPr>
            <a:r>
              <a:rPr lang="ja-JP" altLang="en-US" sz="1600" kern="100" dirty="0">
                <a:latin typeface="+mj-ea"/>
                <a:ea typeface="+mj-ea"/>
                <a:cs typeface="Times New Roman" panose="02020603050405020304" pitchFamily="18" charset="0"/>
              </a:rPr>
              <a:t>　　　　</a:t>
            </a:r>
            <a:r>
              <a:rPr lang="ja-JP" altLang="ja-JP" sz="1600" kern="100" dirty="0">
                <a:latin typeface="+mj-ea"/>
                <a:ea typeface="+mj-ea"/>
                <a:cs typeface="Times New Roman" panose="02020603050405020304" pitchFamily="18" charset="0"/>
              </a:rPr>
              <a:t>な体制の整備その他の雇用管理上必要な措置を講じなければならない</a:t>
            </a:r>
            <a:r>
              <a:rPr lang="ja-JP" altLang="ja-JP" sz="1900" kern="100" dirty="0">
                <a:latin typeface="+mj-ea"/>
                <a:ea typeface="+mj-ea"/>
                <a:cs typeface="Times New Roman" panose="02020603050405020304" pitchFamily="18" charset="0"/>
              </a:rPr>
              <a:t>。</a:t>
            </a:r>
          </a:p>
          <a:p>
            <a:pPr marL="0" indent="0">
              <a:buNone/>
            </a:pPr>
            <a:endParaRPr kumimoji="1" lang="ja-JP" altLang="en-US" dirty="0">
              <a:latin typeface="+mj-ea"/>
              <a:ea typeface="+mj-ea"/>
            </a:endParaRPr>
          </a:p>
        </p:txBody>
      </p:sp>
      <p:sp>
        <p:nvSpPr>
          <p:cNvPr id="4" name="正方形/長方形 3"/>
          <p:cNvSpPr/>
          <p:nvPr/>
        </p:nvSpPr>
        <p:spPr>
          <a:xfrm>
            <a:off x="1214204" y="4062334"/>
            <a:ext cx="7435122" cy="1783830"/>
          </a:xfrm>
          <a:prstGeom prst="rect">
            <a:avLst/>
          </a:prstGeom>
          <a:no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18</a:t>
            </a:fld>
            <a:endParaRPr kumimoji="1" lang="ja-JP" altLang="en-US"/>
          </a:p>
        </p:txBody>
      </p:sp>
    </p:spTree>
    <p:extLst>
      <p:ext uri="{BB962C8B-B14F-4D97-AF65-F5344CB8AC3E}">
        <p14:creationId xmlns:p14="http://schemas.microsoft.com/office/powerpoint/2010/main" val="189624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19</a:t>
            </a:fld>
            <a:endParaRPr kumimoji="1" lang="ja-JP" altLang="en-US"/>
          </a:p>
        </p:txBody>
      </p:sp>
      <p:sp>
        <p:nvSpPr>
          <p:cNvPr id="7" name="コンテンツ プレースホルダー 6"/>
          <p:cNvSpPr>
            <a:spLocks noGrp="1"/>
          </p:cNvSpPr>
          <p:nvPr>
            <p:ph idx="1"/>
          </p:nvPr>
        </p:nvSpPr>
        <p:spPr>
          <a:xfrm>
            <a:off x="677334" y="2160589"/>
            <a:ext cx="9351086" cy="3880773"/>
          </a:xfrm>
        </p:spPr>
        <p:txBody>
          <a:bodyPr>
            <a:normAutofit/>
          </a:bodyPr>
          <a:lstStyle/>
          <a:p>
            <a:pPr indent="0" algn="just">
              <a:buNone/>
            </a:pPr>
            <a:endParaRPr lang="en-US" altLang="ja-JP" dirty="0"/>
          </a:p>
          <a:p>
            <a:pPr indent="0" algn="just">
              <a:buNone/>
            </a:pPr>
            <a:r>
              <a:rPr lang="ja-JP" altLang="en-US" sz="2000" kern="100" dirty="0" smtClean="0">
                <a:latin typeface="+mn-ea"/>
                <a:cs typeface="Times New Roman" panose="02020603050405020304" pitchFamily="18" charset="0"/>
              </a:rPr>
              <a:t>（参考）</a:t>
            </a:r>
            <a:endParaRPr lang="en-US" altLang="ja-JP" sz="2000" kern="100" dirty="0">
              <a:latin typeface="+mn-ea"/>
              <a:cs typeface="Times New Roman" panose="02020603050405020304" pitchFamily="18" charset="0"/>
            </a:endParaRPr>
          </a:p>
          <a:p>
            <a:pPr indent="0" algn="just">
              <a:buNone/>
            </a:pPr>
            <a:r>
              <a:rPr lang="ja-JP" altLang="en-US" kern="100" dirty="0" smtClean="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法規上，セクハラについては，</a:t>
            </a:r>
            <a:r>
              <a:rPr lang="ja-JP" altLang="ja-JP" sz="2000" u="sng" kern="100" dirty="0">
                <a:latin typeface="メイリオ" panose="020B0604030504040204" pitchFamily="50" charset="-128"/>
                <a:ea typeface="メイリオ" panose="020B0604030504040204" pitchFamily="50" charset="-128"/>
                <a:cs typeface="Times New Roman" panose="02020603050405020304" pitchFamily="18" charset="0"/>
              </a:rPr>
              <a:t>公務（国家公務員）職場を規律</a:t>
            </a:r>
            <a:r>
              <a:rPr lang="ja-JP" altLang="ja-JP" sz="2000" u="sng" kern="100" dirty="0" smtClean="0">
                <a:latin typeface="メイリオ" panose="020B0604030504040204" pitchFamily="50" charset="-128"/>
                <a:ea typeface="メイリオ" panose="020B0604030504040204" pitchFamily="50" charset="-128"/>
                <a:cs typeface="Times New Roman" panose="02020603050405020304" pitchFamily="18" charset="0"/>
              </a:rPr>
              <a:t>する</a:t>
            </a:r>
            <a:endParaRPr lang="en-US" altLang="ja-JP" sz="2000" u="sng"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u="sng" kern="100" dirty="0" smtClean="0">
                <a:latin typeface="メイリオ" panose="020B0604030504040204" pitchFamily="50" charset="-128"/>
                <a:ea typeface="メイリオ" panose="020B0604030504040204" pitchFamily="50" charset="-128"/>
                <a:cs typeface="Times New Roman" panose="02020603050405020304" pitchFamily="18" charset="0"/>
              </a:rPr>
              <a:t>法規（</a:t>
            </a:r>
            <a:r>
              <a:rPr lang="ja-JP" altLang="ja-JP" sz="2000" u="sng" kern="100" dirty="0">
                <a:latin typeface="メイリオ" panose="020B0604030504040204" pitchFamily="50" charset="-128"/>
                <a:ea typeface="メイリオ" panose="020B0604030504040204" pitchFamily="50" charset="-128"/>
                <a:cs typeface="Times New Roman" panose="02020603050405020304" pitchFamily="18" charset="0"/>
              </a:rPr>
              <a:t>平成１０年１１月１３日人事院規則１０－１０（平成</a:t>
            </a:r>
            <a:r>
              <a:rPr lang="ja-JP" altLang="ja-JP" sz="2000" u="sng" kern="100" dirty="0" smtClean="0">
                <a:latin typeface="メイリオ" panose="020B0604030504040204" pitchFamily="50" charset="-128"/>
                <a:ea typeface="メイリオ" panose="020B0604030504040204" pitchFamily="50" charset="-128"/>
                <a:cs typeface="Times New Roman" panose="02020603050405020304" pitchFamily="18" charset="0"/>
              </a:rPr>
              <a:t>１９</a:t>
            </a:r>
            <a:endParaRPr lang="en-US" altLang="ja-JP" sz="2000" u="sng"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u="sng" kern="100" dirty="0" smtClean="0">
                <a:latin typeface="メイリオ" panose="020B0604030504040204" pitchFamily="50" charset="-128"/>
                <a:ea typeface="メイリオ" panose="020B0604030504040204" pitchFamily="50" charset="-128"/>
                <a:cs typeface="Times New Roman" panose="02020603050405020304" pitchFamily="18" charset="0"/>
              </a:rPr>
              <a:t>年</a:t>
            </a:r>
            <a:r>
              <a:rPr lang="ja-JP" altLang="ja-JP" sz="2000" u="sng" kern="100" dirty="0">
                <a:latin typeface="メイリオ" panose="020B0604030504040204" pitchFamily="50" charset="-128"/>
                <a:ea typeface="メイリオ" panose="020B0604030504040204" pitchFamily="50" charset="-128"/>
                <a:cs typeface="Times New Roman" panose="02020603050405020304" pitchFamily="18" charset="0"/>
              </a:rPr>
              <a:t>改正））がセクハラの定義を規定</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し，民間企業を規律する</a:t>
            </a:r>
            <a:r>
              <a:rPr lang="ja-JP"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rPr>
              <a:t>法規</a:t>
            </a:r>
            <a:endParaRPr lang="en-US"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均等法）は格別その概念や意義を定めることなく，事業主</a:t>
            </a:r>
            <a:r>
              <a:rPr lang="ja-JP"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rPr>
              <a:t>に</a:t>
            </a:r>
            <a:endParaRPr lang="en-US"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0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rPr>
              <a:t>対して</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雇用管理上措置すべきことと規定している。</a:t>
            </a:r>
            <a:endPar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lvl="0" indent="0" algn="just">
              <a:buClr>
                <a:srgbClr val="90C226"/>
              </a:buClr>
              <a:buNone/>
            </a:pPr>
            <a:r>
              <a:rPr lang="ja-JP" altLang="en-US" sz="1400" dirty="0" smtClean="0">
                <a:solidFill>
                  <a:prstClr val="black"/>
                </a:solidFill>
              </a:rPr>
              <a:t>　　水谷英夫著</a:t>
            </a:r>
            <a:r>
              <a:rPr lang="ja-JP" altLang="en-US" sz="1400" dirty="0">
                <a:solidFill>
                  <a:prstClr val="black"/>
                </a:solidFill>
              </a:rPr>
              <a:t>「改定 予防・解決 職場の パワハラ セクハラ メンタルヘルス」（</a:t>
            </a:r>
            <a:r>
              <a:rPr lang="ja-JP" altLang="en-US" sz="1400" dirty="0" smtClean="0">
                <a:solidFill>
                  <a:prstClr val="black"/>
                </a:solidFill>
              </a:rPr>
              <a:t>日本加</a:t>
            </a:r>
            <a:r>
              <a:rPr lang="ja-JP" altLang="en-US" sz="1400" dirty="0">
                <a:solidFill>
                  <a:prstClr val="black"/>
                </a:solidFill>
              </a:rPr>
              <a:t>除</a:t>
            </a:r>
            <a:r>
              <a:rPr lang="ja-JP" altLang="en-US" sz="1400" dirty="0" smtClean="0">
                <a:solidFill>
                  <a:prstClr val="black"/>
                </a:solidFill>
              </a:rPr>
              <a:t>出版</a:t>
            </a:r>
            <a:r>
              <a:rPr lang="ja-JP" altLang="en-US" sz="1400" dirty="0">
                <a:solidFill>
                  <a:prstClr val="black"/>
                </a:solidFill>
              </a:rPr>
              <a:t>株式会社）</a:t>
            </a:r>
            <a:r>
              <a:rPr lang="en-US" altLang="ja-JP" sz="1400" dirty="0">
                <a:solidFill>
                  <a:prstClr val="black"/>
                </a:solidFill>
              </a:rPr>
              <a:t>49</a:t>
            </a:r>
            <a:r>
              <a:rPr lang="ja-JP" altLang="en-US" sz="1400" dirty="0">
                <a:solidFill>
                  <a:prstClr val="black"/>
                </a:solidFill>
              </a:rPr>
              <a:t>頁</a:t>
            </a:r>
            <a:endParaRPr lang="en-US" altLang="ja-JP" kern="100" dirty="0">
              <a:solidFill>
                <a:prstClr val="black">
                  <a:lumMod val="75000"/>
                  <a:lumOff val="25000"/>
                </a:prstClr>
              </a:solidFill>
              <a:latin typeface="游明朝" panose="02020400000000000000" pitchFamily="18" charset="-128"/>
              <a:ea typeface="游明朝" panose="02020400000000000000" pitchFamily="18" charset="-128"/>
              <a:cs typeface="Times New Roman" panose="02020603050405020304" pitchFamily="18" charset="0"/>
            </a:endParaRPr>
          </a:p>
          <a:p>
            <a:pPr indent="0" algn="just">
              <a:buNone/>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227342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904407"/>
          </a:xfrm>
        </p:spPr>
        <p:txBody>
          <a:bodyPr>
            <a:normAutofit/>
          </a:bodyPr>
          <a:lstStyle/>
          <a:p>
            <a:r>
              <a:rPr lang="ja-JP" altLang="en-US" sz="4800" dirty="0"/>
              <a:t>　</a:t>
            </a:r>
            <a:r>
              <a:rPr kumimoji="1" lang="ja-JP" altLang="en-US" sz="4800" dirty="0" smtClean="0"/>
              <a:t>承前</a:t>
            </a:r>
            <a:endParaRPr kumimoji="1" lang="ja-JP" altLang="en-US" sz="4800" dirty="0"/>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2</a:t>
            </a:fld>
            <a:endParaRPr kumimoji="1" lang="ja-JP" altLang="en-US"/>
          </a:p>
        </p:txBody>
      </p:sp>
      <p:sp>
        <p:nvSpPr>
          <p:cNvPr id="7" name="コンテンツ プレースホルダー 2"/>
          <p:cNvSpPr>
            <a:spLocks noGrp="1"/>
          </p:cNvSpPr>
          <p:nvPr>
            <p:ph idx="1"/>
          </p:nvPr>
        </p:nvSpPr>
        <p:spPr>
          <a:xfrm>
            <a:off x="1216980" y="2518348"/>
            <a:ext cx="8596668" cy="2713220"/>
          </a:xfrm>
        </p:spPr>
        <p:txBody>
          <a:bodyPr>
            <a:normAutofit/>
          </a:bodyPr>
          <a:lstStyle/>
          <a:p>
            <a:pPr marL="0" indent="0">
              <a:buNone/>
            </a:pPr>
            <a:r>
              <a:rPr kumimoji="1" lang="en-US" altLang="ja-JP" sz="4000" dirty="0" smtClean="0">
                <a:effectLst>
                  <a:outerShdw blurRad="38100" dist="38100" dir="2700000" algn="tl">
                    <a:srgbClr val="000000">
                      <a:alpha val="43137"/>
                    </a:srgbClr>
                  </a:outerShdw>
                </a:effectLst>
              </a:rPr>
              <a:t>    </a:t>
            </a:r>
            <a:r>
              <a:rPr kumimoji="1" lang="ja-JP" altLang="en-US" sz="4000" dirty="0" smtClean="0">
                <a:effectLst>
                  <a:outerShdw blurRad="38100" dist="38100" dir="2700000" algn="tl">
                    <a:srgbClr val="000000">
                      <a:alpha val="43137"/>
                    </a:srgbClr>
                  </a:outerShdw>
                </a:effectLst>
              </a:rPr>
              <a:t>日弁連　動画</a:t>
            </a:r>
            <a:endParaRPr kumimoji="1" lang="en-US" altLang="ja-JP" sz="4000" dirty="0" smtClean="0">
              <a:effectLst>
                <a:outerShdw blurRad="38100" dist="38100" dir="2700000" algn="tl">
                  <a:srgbClr val="000000">
                    <a:alpha val="43137"/>
                  </a:srgbClr>
                </a:outerShdw>
              </a:effectLst>
            </a:endParaRPr>
          </a:p>
          <a:p>
            <a:pPr marL="0" indent="0">
              <a:buNone/>
            </a:pPr>
            <a:r>
              <a:rPr lang="ja-JP" altLang="en-US" sz="4000" dirty="0"/>
              <a:t>　</a:t>
            </a:r>
            <a:r>
              <a:rPr lang="ja-JP" altLang="en-US" sz="4000" dirty="0" smtClean="0"/>
              <a:t>　・ハラスメントＡ面</a:t>
            </a:r>
            <a:endParaRPr lang="en-US" altLang="ja-JP" sz="4000" dirty="0" smtClean="0"/>
          </a:p>
          <a:p>
            <a:pPr marL="0" indent="0">
              <a:buNone/>
            </a:pPr>
            <a:r>
              <a:rPr kumimoji="1" lang="ja-JP" altLang="en-US" sz="4000" dirty="0"/>
              <a:t>　</a:t>
            </a:r>
            <a:r>
              <a:rPr kumimoji="1" lang="ja-JP" altLang="en-US" sz="4000" dirty="0" smtClean="0"/>
              <a:t>　・ハラスメントＢ面</a:t>
            </a:r>
            <a:endParaRPr kumimoji="1" lang="ja-JP" altLang="en-US" sz="4000" dirty="0"/>
          </a:p>
        </p:txBody>
      </p:sp>
    </p:spTree>
    <p:extLst>
      <p:ext uri="{BB962C8B-B14F-4D97-AF65-F5344CB8AC3E}">
        <p14:creationId xmlns:p14="http://schemas.microsoft.com/office/powerpoint/2010/main" val="788290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20</a:t>
            </a:fld>
            <a:endParaRPr kumimoji="1" lang="ja-JP" altLang="en-US"/>
          </a:p>
        </p:txBody>
      </p:sp>
      <p:sp>
        <p:nvSpPr>
          <p:cNvPr id="7" name="コンテンツ プレースホルダー 6"/>
          <p:cNvSpPr>
            <a:spLocks noGrp="1"/>
          </p:cNvSpPr>
          <p:nvPr>
            <p:ph idx="1"/>
          </p:nvPr>
        </p:nvSpPr>
        <p:spPr>
          <a:xfrm>
            <a:off x="704537" y="2160589"/>
            <a:ext cx="9009089" cy="3880773"/>
          </a:xfrm>
        </p:spPr>
        <p:txBody>
          <a:bodyPr>
            <a:normAutofit fontScale="85000" lnSpcReduction="20000"/>
          </a:bodyPr>
          <a:lstStyle/>
          <a:p>
            <a:pPr indent="0" algn="just">
              <a:buNone/>
            </a:pPr>
            <a:endParaRPr lang="en-US" altLang="ja-JP" dirty="0"/>
          </a:p>
          <a:p>
            <a:pPr indent="0" algn="just">
              <a:buNone/>
            </a:pP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他</a:t>
            </a:r>
            <a:r>
              <a:rPr lang="ja-JP" altLang="en-US" sz="2400"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の者を不快にさせる職場における性的な</a:t>
            </a:r>
            <a:r>
              <a:rPr lang="ja-JP" altLang="en-US" sz="2400"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言動</a:t>
            </a:r>
            <a:endParaRPr lang="en-US" altLang="ja-JP" sz="2400"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及び</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endPar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職員</a:t>
            </a:r>
            <a:r>
              <a:rPr lang="ja-JP" altLang="en-US" sz="2400"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が他の職員を不快にさせる職場外における性的な言動</a:t>
            </a:r>
            <a:endParaRPr lang="en-US" altLang="ja-JP"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endParaRPr lang="en-US" altLang="ja-JP"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r>
              <a:rPr lang="ja-JP" altLang="en-US"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人事院規則１０－１０（セクシュアル・ハラスメントの防止等）第２条第１号）</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0" algn="just">
              <a:buNone/>
            </a:pP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241551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 xmlns:a16="http://schemas.microsoft.com/office/drawing/2014/main" id="{A7A22837-C0D2-4A02-9C34-33BF58F81AC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33731" y="799113"/>
            <a:ext cx="3727822" cy="5242250"/>
          </a:xfrm>
        </p:spPr>
      </p:pic>
      <p:sp>
        <p:nvSpPr>
          <p:cNvPr id="11" name="コンテンツ プレースホルダー 10">
            <a:extLst>
              <a:ext uri="{FF2B5EF4-FFF2-40B4-BE49-F238E27FC236}">
                <a16:creationId xmlns="" xmlns:a16="http://schemas.microsoft.com/office/drawing/2014/main" id="{A7C0605B-C061-43D6-A865-4427C41C5971}"/>
              </a:ext>
            </a:extLst>
          </p:cNvPr>
          <p:cNvSpPr>
            <a:spLocks noGrp="1"/>
          </p:cNvSpPr>
          <p:nvPr>
            <p:ph sz="quarter" idx="4"/>
          </p:nvPr>
        </p:nvSpPr>
        <p:spPr>
          <a:xfrm>
            <a:off x="6400800" y="3429000"/>
            <a:ext cx="2873201" cy="2612362"/>
          </a:xfrm>
        </p:spPr>
        <p:txBody>
          <a:bodyPr>
            <a:normAutofit/>
          </a:bodyPr>
          <a:lstStyle/>
          <a:p>
            <a:pPr marL="0" indent="0">
              <a:buNone/>
            </a:pPr>
            <a:r>
              <a:rPr kumimoji="1" lang="ja-JP" altLang="en-US" dirty="0" smtClean="0"/>
              <a:t>女性の</a:t>
            </a:r>
            <a:r>
              <a:rPr kumimoji="1" lang="ja-JP" altLang="en-US" dirty="0"/>
              <a:t>男性に対する</a:t>
            </a:r>
            <a:r>
              <a:rPr kumimoji="1" lang="ja-JP" altLang="en-US" dirty="0" smtClean="0"/>
              <a:t>セクハラ</a:t>
            </a:r>
            <a:r>
              <a:rPr lang="ja-JP" altLang="en-US" dirty="0" smtClean="0"/>
              <a:t>があり得ることを広めるきっかけとなる</a:t>
            </a:r>
            <a:r>
              <a:rPr kumimoji="1" lang="ja-JP" altLang="en-US" dirty="0" smtClean="0"/>
              <a:t>映画</a:t>
            </a:r>
            <a:r>
              <a:rPr kumimoji="1" lang="ja-JP" altLang="en-US" dirty="0"/>
              <a:t>。</a:t>
            </a: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21</a:t>
            </a:fld>
            <a:endParaRPr kumimoji="1" lang="ja-JP" altLang="en-US"/>
          </a:p>
        </p:txBody>
      </p:sp>
    </p:spTree>
    <p:extLst>
      <p:ext uri="{BB962C8B-B14F-4D97-AF65-F5344CB8AC3E}">
        <p14:creationId xmlns:p14="http://schemas.microsoft.com/office/powerpoint/2010/main" val="2111684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エ　類型</a:t>
            </a:r>
            <a:endParaRPr kumimoji="1" lang="ja-JP" altLang="en-US" sz="1800" dirty="0">
              <a:solidFill>
                <a:schemeClr val="tx1"/>
              </a:solidFill>
            </a:endParaRPr>
          </a:p>
        </p:txBody>
      </p:sp>
      <p:sp>
        <p:nvSpPr>
          <p:cNvPr id="3" name="コンテンツ プレースホルダー 2"/>
          <p:cNvSpPr>
            <a:spLocks noGrp="1"/>
          </p:cNvSpPr>
          <p:nvPr>
            <p:ph idx="1"/>
          </p:nvPr>
        </p:nvSpPr>
        <p:spPr/>
        <p:txBody>
          <a:bodyPr>
            <a:normAutofit/>
          </a:bodyPr>
          <a:lstStyle/>
          <a:p>
            <a:pPr marL="0" indent="0">
              <a:buNone/>
            </a:pPr>
            <a:endParaRPr lang="en-US" altLang="ja-JP" dirty="0">
              <a:latin typeface="+mj-ea"/>
              <a:ea typeface="+mj-ea"/>
            </a:endParaRPr>
          </a:p>
          <a:p>
            <a:pPr marL="0" indent="0">
              <a:buNone/>
            </a:pPr>
            <a:r>
              <a:rPr lang="ja-JP" altLang="en-US" dirty="0">
                <a:latin typeface="+mj-ea"/>
                <a:ea typeface="+mj-ea"/>
              </a:rPr>
              <a:t>　（</a:t>
            </a:r>
            <a:r>
              <a:rPr lang="ja-JP" altLang="en-US" sz="2000" dirty="0">
                <a:latin typeface="+mj-ea"/>
                <a:ea typeface="+mj-ea"/>
              </a:rPr>
              <a:t>ア）対価型</a:t>
            </a:r>
            <a:endParaRPr kumimoji="1" lang="en-US" altLang="ja-JP" sz="2000" dirty="0">
              <a:latin typeface="+mj-ea"/>
              <a:ea typeface="+mj-ea"/>
              <a:cs typeface="Times New Roman" panose="02020603050405020304" pitchFamily="18" charset="0"/>
            </a:endParaRPr>
          </a:p>
          <a:p>
            <a:pPr marL="0" indent="0" algn="just">
              <a:buNone/>
            </a:pPr>
            <a:r>
              <a:rPr lang="ja-JP" altLang="en-US" sz="2000" dirty="0">
                <a:latin typeface="+mj-ea"/>
                <a:ea typeface="+mj-ea"/>
                <a:cs typeface="Times New Roman" panose="02020603050405020304" pitchFamily="18" charset="0"/>
              </a:rPr>
              <a:t>　　　   ＝　職場において行われる性的な言動に対する労働者の</a:t>
            </a:r>
            <a:endParaRPr lang="en-US" altLang="ja-JP" sz="2000" dirty="0">
              <a:latin typeface="+mj-ea"/>
              <a:ea typeface="+mj-ea"/>
              <a:cs typeface="Times New Roman" panose="02020603050405020304" pitchFamily="18" charset="0"/>
            </a:endParaRPr>
          </a:p>
          <a:p>
            <a:pPr marL="0" indent="0" algn="just">
              <a:buNone/>
            </a:pPr>
            <a:r>
              <a:rPr lang="ja-JP" altLang="en-US" sz="2000" dirty="0">
                <a:latin typeface="+mj-ea"/>
                <a:ea typeface="+mj-ea"/>
                <a:cs typeface="Times New Roman" panose="02020603050405020304" pitchFamily="18" charset="0"/>
              </a:rPr>
              <a:t>　　　　　対応により当該労働者がその労働条件につき不利益を</a:t>
            </a:r>
            <a:endParaRPr lang="en-US" altLang="ja-JP" sz="2000" dirty="0">
              <a:latin typeface="+mj-ea"/>
              <a:ea typeface="+mj-ea"/>
              <a:cs typeface="Times New Roman" panose="02020603050405020304" pitchFamily="18" charset="0"/>
            </a:endParaRPr>
          </a:p>
          <a:p>
            <a:pPr marL="0" indent="0" algn="just">
              <a:buNone/>
            </a:pPr>
            <a:r>
              <a:rPr lang="ja-JP" altLang="en-US" sz="2000" dirty="0">
                <a:latin typeface="+mj-ea"/>
                <a:ea typeface="+mj-ea"/>
                <a:cs typeface="Times New Roman" panose="02020603050405020304" pitchFamily="18" charset="0"/>
              </a:rPr>
              <a:t>　　　　　受けるもの　</a:t>
            </a:r>
            <a:endParaRPr lang="en-US" altLang="ja-JP" sz="2000" dirty="0">
              <a:latin typeface="+mj-ea"/>
              <a:ea typeface="+mj-ea"/>
              <a:cs typeface="Times New Roman" panose="02020603050405020304" pitchFamily="18" charset="0"/>
            </a:endParaRPr>
          </a:p>
          <a:p>
            <a:pPr marL="0" indent="0" algn="just">
              <a:buNone/>
            </a:pPr>
            <a:endParaRPr lang="en-US" altLang="ja-JP" sz="2000" dirty="0">
              <a:latin typeface="+mj-ea"/>
              <a:ea typeface="+mj-ea"/>
              <a:cs typeface="Times New Roman" panose="02020603050405020304" pitchFamily="18" charset="0"/>
            </a:endParaRPr>
          </a:p>
          <a:p>
            <a:pPr marL="0" indent="0" algn="just">
              <a:buNone/>
            </a:pPr>
            <a:r>
              <a:rPr lang="ja-JP" altLang="en-US" sz="2000" dirty="0">
                <a:latin typeface="+mj-ea"/>
                <a:ea typeface="+mj-ea"/>
                <a:cs typeface="Times New Roman" panose="02020603050405020304" pitchFamily="18" charset="0"/>
              </a:rPr>
              <a:t>　（イ）</a:t>
            </a:r>
            <a:r>
              <a:rPr lang="ja-JP" altLang="en-US" sz="2000" b="1" dirty="0">
                <a:effectLst>
                  <a:outerShdw blurRad="38100" dist="38100" dir="2700000" algn="tl">
                    <a:srgbClr val="000000">
                      <a:alpha val="43137"/>
                    </a:srgbClr>
                  </a:outerShdw>
                </a:effectLst>
                <a:latin typeface="+mj-ea"/>
                <a:ea typeface="+mj-ea"/>
                <a:cs typeface="Times New Roman" panose="02020603050405020304" pitchFamily="18" charset="0"/>
              </a:rPr>
              <a:t>環境型</a:t>
            </a:r>
            <a:endParaRPr lang="en-US" altLang="ja-JP" sz="2000" b="1" dirty="0">
              <a:effectLst>
                <a:outerShdw blurRad="38100" dist="38100" dir="2700000" algn="tl">
                  <a:srgbClr val="000000">
                    <a:alpha val="43137"/>
                  </a:srgbClr>
                </a:outerShdw>
              </a:effectLst>
              <a:latin typeface="+mj-ea"/>
              <a:ea typeface="+mj-ea"/>
              <a:cs typeface="Times New Roman" panose="02020603050405020304" pitchFamily="18" charset="0"/>
            </a:endParaRPr>
          </a:p>
          <a:p>
            <a:pPr marL="0" indent="0" algn="just">
              <a:buNone/>
            </a:pPr>
            <a:r>
              <a:rPr lang="ja-JP" altLang="en-US" sz="2000" kern="100" dirty="0">
                <a:latin typeface="+mj-ea"/>
                <a:ea typeface="+mj-ea"/>
                <a:cs typeface="Times New Roman" panose="02020603050405020304" pitchFamily="18" charset="0"/>
              </a:rPr>
              <a:t>　　　　＝　当該性的な言動により労働者の就業環境が害される</a:t>
            </a:r>
            <a:endParaRPr lang="en-US" altLang="ja-JP" sz="2000" kern="100" dirty="0">
              <a:latin typeface="+mj-ea"/>
              <a:ea typeface="+mj-ea"/>
              <a:cs typeface="Times New Roman" panose="02020603050405020304" pitchFamily="18" charset="0"/>
            </a:endParaRPr>
          </a:p>
          <a:p>
            <a:pPr marL="0" indent="0" algn="just">
              <a:buNone/>
            </a:pPr>
            <a:r>
              <a:rPr lang="ja-JP" altLang="en-US" sz="2000" kern="100" dirty="0">
                <a:latin typeface="+mj-ea"/>
                <a:ea typeface="+mj-ea"/>
                <a:cs typeface="Times New Roman" panose="02020603050405020304" pitchFamily="18" charset="0"/>
              </a:rPr>
              <a:t>　　　　　もの</a:t>
            </a:r>
            <a:endParaRPr lang="en-US" altLang="ja-JP" sz="2000" kern="100" dirty="0">
              <a:latin typeface="+mj-ea"/>
              <a:ea typeface="+mj-ea"/>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22</a:t>
            </a:fld>
            <a:endParaRPr kumimoji="1" lang="ja-JP" altLang="en-US"/>
          </a:p>
        </p:txBody>
      </p:sp>
    </p:spTree>
    <p:extLst>
      <p:ext uri="{BB962C8B-B14F-4D97-AF65-F5344CB8AC3E}">
        <p14:creationId xmlns:p14="http://schemas.microsoft.com/office/powerpoint/2010/main" val="397673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オ　判断基準</a:t>
            </a:r>
            <a:endParaRPr kumimoji="1" lang="ja-JP" altLang="en-US" sz="1800" dirty="0">
              <a:solidFill>
                <a:schemeClr val="tx1"/>
              </a:solidFill>
            </a:endParaRPr>
          </a:p>
        </p:txBody>
      </p:sp>
      <p:sp>
        <p:nvSpPr>
          <p:cNvPr id="3" name="コンテンツ プレースホルダー 2"/>
          <p:cNvSpPr>
            <a:spLocks noGrp="1"/>
          </p:cNvSpPr>
          <p:nvPr>
            <p:ph idx="1"/>
          </p:nvPr>
        </p:nvSpPr>
        <p:spPr>
          <a:xfrm>
            <a:off x="677334" y="2308485"/>
            <a:ext cx="8596668" cy="3732877"/>
          </a:xfrm>
        </p:spPr>
        <p:txBody>
          <a:bodyPr>
            <a:normAutofit/>
          </a:bodyPr>
          <a:lstStyle/>
          <a:p>
            <a:pPr marL="0" indent="0">
              <a:buNone/>
            </a:pPr>
            <a:endParaRPr lang="en-US" altLang="ja-JP" dirty="0">
              <a:latin typeface="+mj-ea"/>
              <a:ea typeface="+mj-ea"/>
            </a:endParaRPr>
          </a:p>
          <a:p>
            <a:pPr marL="0" indent="0" algn="just">
              <a:buNone/>
            </a:pPr>
            <a:r>
              <a:rPr lang="ja-JP" altLang="ja-JP" sz="2000" kern="100" dirty="0">
                <a:latin typeface="+mj-ea"/>
                <a:ea typeface="+mj-ea"/>
                <a:cs typeface="Times New Roman" panose="02020603050405020304" pitchFamily="18" charset="0"/>
              </a:rPr>
              <a:t>（ア）今のご時世，</a:t>
            </a:r>
            <a:r>
              <a:rPr lang="ja-JP" altLang="ja-JP" sz="2000" u="sng" kern="100" dirty="0">
                <a:effectLst>
                  <a:outerShdw blurRad="38100" dist="38100" dir="2700000" algn="tl">
                    <a:srgbClr val="000000">
                      <a:alpha val="43137"/>
                    </a:srgbClr>
                  </a:outerShdw>
                </a:effectLst>
                <a:latin typeface="+mj-ea"/>
                <a:ea typeface="+mj-ea"/>
                <a:cs typeface="Times New Roman" panose="02020603050405020304" pitchFamily="18" charset="0"/>
              </a:rPr>
              <a:t>相手方がセクハラだと思えば，セクハラになる</a:t>
            </a:r>
            <a:r>
              <a:rPr lang="ja-JP" altLang="ja-JP" sz="2000" kern="100" dirty="0">
                <a:latin typeface="+mj-ea"/>
                <a:ea typeface="+mj-ea"/>
                <a:cs typeface="Times New Roman" panose="02020603050405020304" pitchFamily="18" charset="0"/>
              </a:rPr>
              <a:t>。</a:t>
            </a:r>
            <a:endParaRPr lang="en-US" altLang="ja-JP" sz="2000" kern="100" dirty="0">
              <a:latin typeface="+mj-ea"/>
              <a:ea typeface="+mj-ea"/>
              <a:cs typeface="Times New Roman" panose="02020603050405020304" pitchFamily="18" charset="0"/>
            </a:endParaRPr>
          </a:p>
          <a:p>
            <a:pPr marL="0" indent="0" algn="just">
              <a:buNone/>
            </a:pPr>
            <a:endParaRPr lang="en-US" altLang="ja-JP" sz="2000" kern="100" dirty="0">
              <a:latin typeface="+mj-ea"/>
              <a:ea typeface="+mj-ea"/>
              <a:cs typeface="Times New Roman" panose="02020603050405020304" pitchFamily="18" charset="0"/>
            </a:endParaRPr>
          </a:p>
          <a:p>
            <a:pPr marL="0" indent="0" algn="just">
              <a:buNone/>
            </a:pPr>
            <a:r>
              <a:rPr lang="ja-JP" altLang="ja-JP" sz="2000" kern="100" dirty="0">
                <a:latin typeface="+mj-ea"/>
                <a:ea typeface="+mj-ea"/>
                <a:cs typeface="Times New Roman" panose="02020603050405020304" pitchFamily="18" charset="0"/>
              </a:rPr>
              <a:t>（イ）ただし，相手方がセクハラだと感じたことに</a:t>
            </a:r>
            <a:r>
              <a:rPr lang="ja-JP" altLang="ja-JP" sz="2000" u="sng" kern="100" dirty="0">
                <a:effectLst>
                  <a:outerShdw blurRad="38100" dist="38100" dir="2700000" algn="tl">
                    <a:srgbClr val="000000">
                      <a:alpha val="43137"/>
                    </a:srgbClr>
                  </a:outerShdw>
                </a:effectLst>
                <a:latin typeface="+mj-ea"/>
                <a:ea typeface="+mj-ea"/>
                <a:cs typeface="Times New Roman" panose="02020603050405020304" pitchFamily="18" charset="0"/>
              </a:rPr>
              <a:t>合理性・妥当性</a:t>
            </a:r>
            <a:r>
              <a:rPr lang="ja-JP" altLang="ja-JP" sz="2000" kern="100" dirty="0">
                <a:latin typeface="+mj-ea"/>
                <a:ea typeface="+mj-ea"/>
                <a:cs typeface="Times New Roman" panose="02020603050405020304" pitchFamily="18" charset="0"/>
              </a:rPr>
              <a:t>が</a:t>
            </a:r>
            <a:endParaRPr lang="en-US" altLang="ja-JP" sz="2000" kern="100" dirty="0">
              <a:latin typeface="+mj-ea"/>
              <a:ea typeface="+mj-ea"/>
              <a:cs typeface="Times New Roman" panose="02020603050405020304" pitchFamily="18" charset="0"/>
            </a:endParaRPr>
          </a:p>
          <a:p>
            <a:pPr marL="0" indent="0" algn="just">
              <a:buNone/>
            </a:pPr>
            <a:r>
              <a:rPr lang="ja-JP" altLang="en-US" sz="2000" kern="100" dirty="0">
                <a:latin typeface="+mj-ea"/>
                <a:ea typeface="+mj-ea"/>
                <a:cs typeface="Times New Roman" panose="02020603050405020304" pitchFamily="18" charset="0"/>
              </a:rPr>
              <a:t>　　</a:t>
            </a:r>
            <a:r>
              <a:rPr lang="ja-JP" altLang="ja-JP" sz="2000" kern="100" dirty="0">
                <a:latin typeface="+mj-ea"/>
                <a:ea typeface="+mj-ea"/>
                <a:cs typeface="Times New Roman" panose="02020603050405020304" pitchFamily="18" charset="0"/>
              </a:rPr>
              <a:t>なければ，セクハラにならない</a:t>
            </a:r>
            <a:r>
              <a:rPr lang="ja-JP" altLang="ja-JP" sz="2000" kern="100" dirty="0" smtClean="0">
                <a:latin typeface="+mj-ea"/>
                <a:ea typeface="+mj-ea"/>
                <a:cs typeface="Times New Roman" panose="02020603050405020304" pitchFamily="18" charset="0"/>
              </a:rPr>
              <a:t>。</a:t>
            </a:r>
            <a:endParaRPr lang="en-US" altLang="ja-JP" sz="2000" kern="100" dirty="0" smtClean="0">
              <a:latin typeface="+mj-ea"/>
              <a:ea typeface="+mj-ea"/>
              <a:cs typeface="Times New Roman" panose="02020603050405020304" pitchFamily="18" charset="0"/>
            </a:endParaRPr>
          </a:p>
          <a:p>
            <a:pPr marL="0" indent="0" algn="just">
              <a:buNone/>
            </a:pPr>
            <a:endParaRPr lang="en-US" altLang="ja-JP" sz="2000" kern="100" dirty="0">
              <a:latin typeface="+mj-ea"/>
              <a:ea typeface="+mj-ea"/>
              <a:cs typeface="Times New Roman" panose="02020603050405020304" pitchFamily="18" charset="0"/>
            </a:endParaRPr>
          </a:p>
          <a:p>
            <a:pPr marL="0" indent="0" algn="just">
              <a:buNone/>
            </a:pPr>
            <a:r>
              <a:rPr lang="ja-JP" altLang="en-US" sz="2000" kern="100" dirty="0" smtClean="0">
                <a:latin typeface="+mj-ea"/>
                <a:ea typeface="+mj-ea"/>
                <a:cs typeface="Times New Roman" panose="02020603050405020304" pitchFamily="18" charset="0"/>
              </a:rPr>
              <a:t>　⇒相手方の主観によるもので，よくよく気を付けないといけない。</a:t>
            </a:r>
            <a:endParaRPr lang="en-US" altLang="ja-JP" sz="2000" kern="100" dirty="0" smtClean="0">
              <a:latin typeface="+mj-ea"/>
              <a:ea typeface="+mj-ea"/>
              <a:cs typeface="Times New Roman" panose="02020603050405020304" pitchFamily="18" charset="0"/>
            </a:endParaRPr>
          </a:p>
          <a:p>
            <a:pPr marL="0" indent="0" algn="just">
              <a:buNone/>
            </a:pPr>
            <a:r>
              <a:rPr lang="ja-JP" altLang="en-US" sz="2000" kern="100" dirty="0">
                <a:latin typeface="+mj-ea"/>
                <a:ea typeface="+mj-ea"/>
                <a:cs typeface="Times New Roman" panose="02020603050405020304" pitchFamily="18" charset="0"/>
              </a:rPr>
              <a:t>　</a:t>
            </a:r>
            <a:r>
              <a:rPr lang="ja-JP" altLang="en-US" sz="2000" kern="100" dirty="0" smtClean="0">
                <a:latin typeface="+mj-ea"/>
                <a:ea typeface="+mj-ea"/>
                <a:cs typeface="Times New Roman" panose="02020603050405020304" pitchFamily="18" charset="0"/>
              </a:rPr>
              <a:t>⇒性に関する発言は慎むのが無難。業務上の必要性もないだろう。</a:t>
            </a:r>
            <a:endParaRPr lang="ja-JP" altLang="ja-JP" sz="2000" kern="100" dirty="0">
              <a:latin typeface="+mj-ea"/>
              <a:ea typeface="+mj-ea"/>
              <a:cs typeface="Times New Roman" panose="02020603050405020304" pitchFamily="18" charset="0"/>
            </a:endParaRPr>
          </a:p>
          <a:p>
            <a:pPr marL="0" indent="0">
              <a:buNone/>
            </a:pPr>
            <a:endParaRPr lang="en-US" altLang="ja-JP" sz="2000" kern="100" dirty="0">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23</a:t>
            </a:fld>
            <a:endParaRPr kumimoji="1" lang="ja-JP" altLang="en-US"/>
          </a:p>
        </p:txBody>
      </p:sp>
    </p:spTree>
    <p:extLst>
      <p:ext uri="{BB962C8B-B14F-4D97-AF65-F5344CB8AC3E}">
        <p14:creationId xmlns:p14="http://schemas.microsoft.com/office/powerpoint/2010/main" val="1066991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4813"/>
            <a:ext cx="8596668" cy="1573967"/>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endParaRPr kumimoji="1" lang="ja-JP" altLang="en-US" sz="2800" dirty="0">
              <a:solidFill>
                <a:schemeClr val="tx1"/>
              </a:solidFill>
            </a:endParaRPr>
          </a:p>
        </p:txBody>
      </p:sp>
      <p:sp>
        <p:nvSpPr>
          <p:cNvPr id="3" name="コンテンツ プレースホルダー 2"/>
          <p:cNvSpPr>
            <a:spLocks noGrp="1"/>
          </p:cNvSpPr>
          <p:nvPr>
            <p:ph idx="1"/>
          </p:nvPr>
        </p:nvSpPr>
        <p:spPr>
          <a:xfrm>
            <a:off x="329784" y="2160589"/>
            <a:ext cx="9983449" cy="3880773"/>
          </a:xfrm>
        </p:spPr>
        <p:txBody>
          <a:bodyPr>
            <a:normAutofit fontScale="92500" lnSpcReduction="10000"/>
          </a:bodyPr>
          <a:lstStyle/>
          <a:p>
            <a:pPr marL="0" indent="0" algn="just">
              <a:buNone/>
            </a:pPr>
            <a:r>
              <a:rPr lang="ja-JP" altLang="en-US" sz="2400" kern="100" dirty="0" smtClean="0">
                <a:latin typeface="+mj-ea"/>
                <a:ea typeface="+mj-ea"/>
                <a:cs typeface="Times New Roman" panose="02020603050405020304" pitchFamily="18" charset="0"/>
              </a:rPr>
              <a:t>　</a:t>
            </a:r>
            <a:r>
              <a:rPr lang="en-US" altLang="ja-JP" sz="2400" kern="100" dirty="0" smtClean="0">
                <a:latin typeface="+mj-ea"/>
                <a:ea typeface="+mj-ea"/>
                <a:cs typeface="Times New Roman" panose="02020603050405020304" pitchFamily="18" charset="0"/>
              </a:rPr>
              <a:t>【</a:t>
            </a:r>
            <a:r>
              <a:rPr lang="ja-JP" altLang="en-US" sz="2400" kern="100" dirty="0">
                <a:latin typeface="+mj-ea"/>
                <a:ea typeface="+mj-ea"/>
                <a:cs typeface="Times New Roman" panose="02020603050405020304" pitchFamily="18" charset="0"/>
              </a:rPr>
              <a:t>事例１</a:t>
            </a:r>
            <a:r>
              <a:rPr lang="en-US" altLang="ja-JP" sz="2400" kern="100" dirty="0" smtClean="0">
                <a:latin typeface="+mj-ea"/>
                <a:ea typeface="+mj-ea"/>
                <a:cs typeface="Times New Roman" panose="02020603050405020304" pitchFamily="18" charset="0"/>
              </a:rPr>
              <a:t>】</a:t>
            </a:r>
            <a:r>
              <a:rPr lang="ja-JP" altLang="en-US" sz="2400" kern="100" dirty="0" smtClean="0">
                <a:latin typeface="+mj-ea"/>
                <a:ea typeface="+mj-ea"/>
                <a:cs typeface="Times New Roman" panose="02020603050405020304" pitchFamily="18" charset="0"/>
              </a:rPr>
              <a:t>（再）</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en-US" sz="2400" kern="100" dirty="0" smtClean="0">
                <a:latin typeface="+mj-ea"/>
                <a:ea typeface="+mj-ea"/>
                <a:cs typeface="Times New Roman" panose="02020603050405020304" pitchFamily="18" charset="0"/>
              </a:rPr>
              <a:t>会社</a:t>
            </a:r>
            <a:r>
              <a:rPr lang="ja-JP" altLang="ja-JP" sz="2400" kern="100" dirty="0" smtClean="0">
                <a:latin typeface="+mj-ea"/>
                <a:ea typeface="+mj-ea"/>
                <a:cs typeface="Times New Roman" panose="02020603050405020304" pitchFamily="18" charset="0"/>
              </a:rPr>
              <a:t>勤務</a:t>
            </a:r>
            <a:r>
              <a:rPr lang="ja-JP" altLang="en-US" sz="2400" kern="100" dirty="0" smtClean="0">
                <a:latin typeface="+mj-ea"/>
                <a:ea typeface="+mj-ea"/>
                <a:cs typeface="Times New Roman" panose="02020603050405020304" pitchFamily="18" charset="0"/>
              </a:rPr>
              <a:t>です。</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普段から</a:t>
            </a:r>
            <a:r>
              <a:rPr lang="ja-JP" altLang="ja-JP" sz="2400" kern="100" dirty="0" smtClean="0">
                <a:latin typeface="+mj-ea"/>
                <a:ea typeface="+mj-ea"/>
                <a:cs typeface="Times New Roman" panose="02020603050405020304" pitchFamily="18" charset="0"/>
              </a:rPr>
              <a:t>，デスク</a:t>
            </a:r>
            <a:r>
              <a:rPr lang="ja-JP" altLang="ja-JP" sz="2400" kern="100" dirty="0">
                <a:latin typeface="+mj-ea"/>
                <a:ea typeface="+mj-ea"/>
                <a:cs typeface="Times New Roman" panose="02020603050405020304" pitchFamily="18" charset="0"/>
              </a:rPr>
              <a:t>に</a:t>
            </a:r>
            <a:r>
              <a:rPr lang="ja-JP" altLang="ja-JP" sz="2400" kern="100" dirty="0" smtClean="0">
                <a:latin typeface="+mj-ea"/>
                <a:ea typeface="+mj-ea"/>
                <a:cs typeface="Times New Roman" panose="02020603050405020304" pitchFamily="18" charset="0"/>
              </a:rPr>
              <a:t>，</a:t>
            </a:r>
            <a:r>
              <a:rPr lang="ja-JP" altLang="en-US" sz="2400" kern="100" dirty="0" smtClean="0">
                <a:latin typeface="+mj-ea"/>
                <a:ea typeface="+mj-ea"/>
                <a:cs typeface="Times New Roman" panose="02020603050405020304" pitchFamily="18" charset="0"/>
              </a:rPr>
              <a:t>家族</a:t>
            </a:r>
            <a:r>
              <a:rPr lang="ja-JP" altLang="ja-JP" sz="2400" kern="100" dirty="0" smtClean="0">
                <a:latin typeface="+mj-ea"/>
                <a:ea typeface="+mj-ea"/>
                <a:cs typeface="Times New Roman" panose="02020603050405020304" pitchFamily="18" charset="0"/>
              </a:rPr>
              <a:t>と一緒</a:t>
            </a:r>
            <a:r>
              <a:rPr lang="ja-JP" altLang="en-US" sz="2400" kern="100" dirty="0" smtClean="0">
                <a:latin typeface="+mj-ea"/>
                <a:ea typeface="+mj-ea"/>
                <a:cs typeface="Times New Roman" panose="02020603050405020304" pitchFamily="18" charset="0"/>
              </a:rPr>
              <a:t>の</a:t>
            </a:r>
            <a:r>
              <a:rPr lang="ja-JP" altLang="ja-JP" sz="2400" kern="100" dirty="0" smtClean="0">
                <a:latin typeface="+mj-ea"/>
                <a:ea typeface="+mj-ea"/>
                <a:cs typeface="Times New Roman" panose="02020603050405020304" pitchFamily="18" charset="0"/>
              </a:rPr>
              <a:t>写真</a:t>
            </a:r>
            <a:r>
              <a:rPr lang="ja-JP" altLang="ja-JP" sz="2400" kern="100" dirty="0">
                <a:latin typeface="+mj-ea"/>
                <a:ea typeface="+mj-ea"/>
                <a:cs typeface="Times New Roman" panose="02020603050405020304" pitchFamily="18" charset="0"/>
              </a:rPr>
              <a:t>を飾っています。</a:t>
            </a: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smtClean="0">
                <a:latin typeface="+mj-ea"/>
                <a:ea typeface="+mj-ea"/>
                <a:cs typeface="Times New Roman" panose="02020603050405020304" pitchFamily="18" charset="0"/>
              </a:rPr>
              <a:t>ある</a:t>
            </a:r>
            <a:r>
              <a:rPr lang="ja-JP" altLang="ja-JP" sz="2400" kern="100" dirty="0">
                <a:latin typeface="+mj-ea"/>
                <a:ea typeface="+mj-ea"/>
                <a:cs typeface="Times New Roman" panose="02020603050405020304" pitchFamily="18" charset="0"/>
              </a:rPr>
              <a:t>とき，</a:t>
            </a:r>
            <a:r>
              <a:rPr lang="ja-JP" altLang="ja-JP" sz="2400" kern="100" dirty="0" smtClean="0">
                <a:latin typeface="+mj-ea"/>
                <a:ea typeface="+mj-ea"/>
                <a:cs typeface="Times New Roman" panose="02020603050405020304" pitchFamily="18" charset="0"/>
              </a:rPr>
              <a:t>同僚から</a:t>
            </a:r>
            <a:r>
              <a:rPr lang="ja-JP" altLang="ja-JP" sz="2400" kern="100" dirty="0">
                <a:latin typeface="+mj-ea"/>
                <a:ea typeface="+mj-ea"/>
                <a:cs typeface="Times New Roman" panose="02020603050405020304" pitchFamily="18" charset="0"/>
              </a:rPr>
              <a:t>，「デスクに家族の写真を飾るのは，</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en-US" sz="2400" kern="100" dirty="0" smtClean="0">
                <a:latin typeface="+mj-ea"/>
                <a:ea typeface="+mj-ea"/>
                <a:cs typeface="Times New Roman" panose="02020603050405020304" pitchFamily="18" charset="0"/>
              </a:rPr>
              <a:t>　</a:t>
            </a:r>
            <a:r>
              <a:rPr lang="ja-JP" altLang="ja-JP" sz="2400" kern="100" dirty="0" smtClean="0">
                <a:latin typeface="+mj-ea"/>
                <a:ea typeface="+mj-ea"/>
                <a:cs typeface="Times New Roman" panose="02020603050405020304" pitchFamily="18" charset="0"/>
              </a:rPr>
              <a:t>セクハラ</a:t>
            </a:r>
            <a:r>
              <a:rPr lang="ja-JP" altLang="ja-JP" sz="2400" kern="100" dirty="0">
                <a:latin typeface="+mj-ea"/>
                <a:ea typeface="+mj-ea"/>
                <a:cs typeface="Times New Roman" panose="02020603050405020304" pitchFamily="18" charset="0"/>
              </a:rPr>
              <a:t>だと思う。」と言われました。</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smtClean="0">
                <a:latin typeface="+mj-ea"/>
                <a:ea typeface="+mj-ea"/>
                <a:cs typeface="Times New Roman" panose="02020603050405020304" pitchFamily="18" charset="0"/>
              </a:rPr>
              <a:t>驚きました</a:t>
            </a:r>
            <a:r>
              <a:rPr lang="ja-JP" altLang="ja-JP" sz="2400" kern="100" dirty="0">
                <a:latin typeface="+mj-ea"/>
                <a:ea typeface="+mj-ea"/>
                <a:cs typeface="Times New Roman" panose="02020603050405020304" pitchFamily="18" charset="0"/>
              </a:rPr>
              <a:t>。</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これは</a:t>
            </a:r>
            <a:r>
              <a:rPr lang="ja-JP" altLang="ja-JP" sz="2400" kern="100" dirty="0" smtClean="0">
                <a:latin typeface="+mj-ea"/>
                <a:ea typeface="+mj-ea"/>
                <a:cs typeface="Times New Roman" panose="02020603050405020304" pitchFamily="18" charset="0"/>
              </a:rPr>
              <a:t>セクハラ</a:t>
            </a:r>
            <a:r>
              <a:rPr lang="ja-JP" altLang="en-US" sz="2400" kern="100" dirty="0" smtClean="0">
                <a:latin typeface="+mj-ea"/>
                <a:ea typeface="+mj-ea"/>
                <a:cs typeface="Times New Roman" panose="02020603050405020304" pitchFamily="18" charset="0"/>
              </a:rPr>
              <a:t>になる</a:t>
            </a:r>
            <a:r>
              <a:rPr lang="ja-JP" altLang="ja-JP" sz="2400" kern="100" dirty="0" smtClean="0">
                <a:latin typeface="+mj-ea"/>
                <a:ea typeface="+mj-ea"/>
                <a:cs typeface="Times New Roman" panose="02020603050405020304" pitchFamily="18" charset="0"/>
              </a:rPr>
              <a:t>でしょう</a:t>
            </a:r>
            <a:r>
              <a:rPr lang="ja-JP" altLang="ja-JP" sz="2400" kern="100" dirty="0">
                <a:latin typeface="+mj-ea"/>
                <a:ea typeface="+mj-ea"/>
                <a:cs typeface="Times New Roman" panose="02020603050405020304" pitchFamily="18" charset="0"/>
              </a:rPr>
              <a:t>か。</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なるとすれば，</a:t>
            </a:r>
            <a:r>
              <a:rPr lang="ja-JP" altLang="ja-JP" sz="2400" kern="100" dirty="0">
                <a:latin typeface="+mj-ea"/>
                <a:ea typeface="+mj-ea"/>
                <a:cs typeface="Times New Roman" panose="02020603050405020304" pitchFamily="18" charset="0"/>
              </a:rPr>
              <a:t>それはどうしてでしょうか。</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ならないとすれば，それはどうしてでしょうか。</a:t>
            </a:r>
            <a:endParaRPr lang="ja-JP" altLang="ja-JP" sz="2400" kern="100" dirty="0">
              <a:latin typeface="+mj-ea"/>
              <a:ea typeface="+mj-ea"/>
              <a:cs typeface="Times New Roman" panose="02020603050405020304" pitchFamily="18" charset="0"/>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24</a:t>
            </a:fld>
            <a:endParaRPr kumimoji="1" lang="ja-JP" altLang="en-US"/>
          </a:p>
        </p:txBody>
      </p:sp>
    </p:spTree>
    <p:extLst>
      <p:ext uri="{BB962C8B-B14F-4D97-AF65-F5344CB8AC3E}">
        <p14:creationId xmlns:p14="http://schemas.microsoft.com/office/powerpoint/2010/main" val="127481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4813"/>
            <a:ext cx="8596668" cy="1573967"/>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endParaRPr kumimoji="1" lang="ja-JP" altLang="en-US" sz="2800" dirty="0">
              <a:solidFill>
                <a:schemeClr val="tx1"/>
              </a:solidFill>
            </a:endParaRPr>
          </a:p>
        </p:txBody>
      </p:sp>
      <p:sp>
        <p:nvSpPr>
          <p:cNvPr id="3" name="コンテンツ プレースホルダー 2"/>
          <p:cNvSpPr>
            <a:spLocks noGrp="1"/>
          </p:cNvSpPr>
          <p:nvPr>
            <p:ph idx="1"/>
          </p:nvPr>
        </p:nvSpPr>
        <p:spPr>
          <a:xfrm>
            <a:off x="179882" y="809469"/>
            <a:ext cx="9983449" cy="5831174"/>
          </a:xfrm>
        </p:spPr>
        <p:txBody>
          <a:bodyPr>
            <a:normAutofit lnSpcReduction="10000"/>
          </a:bodyPr>
          <a:lstStyle/>
          <a:p>
            <a:pPr marL="0" indent="0" algn="just">
              <a:buNone/>
            </a:pPr>
            <a:r>
              <a:rPr lang="en-US" altLang="ja-JP" sz="2200" kern="100" dirty="0">
                <a:latin typeface="+mj-ea"/>
                <a:ea typeface="+mj-ea"/>
                <a:cs typeface="Times New Roman" panose="02020603050405020304" pitchFamily="18" charset="0"/>
              </a:rPr>
              <a:t>【</a:t>
            </a:r>
            <a:r>
              <a:rPr lang="ja-JP" altLang="en-US" sz="2200" kern="100" dirty="0">
                <a:latin typeface="+mj-ea"/>
                <a:ea typeface="+mj-ea"/>
                <a:cs typeface="Times New Roman" panose="02020603050405020304" pitchFamily="18" charset="0"/>
              </a:rPr>
              <a:t>事例２</a:t>
            </a:r>
            <a:r>
              <a:rPr lang="en-US" altLang="ja-JP" sz="2200" kern="100" dirty="0">
                <a:latin typeface="+mj-ea"/>
                <a:ea typeface="+mj-ea"/>
                <a:cs typeface="Times New Roman" panose="02020603050405020304" pitchFamily="18" charset="0"/>
              </a:rPr>
              <a:t>】</a:t>
            </a:r>
          </a:p>
          <a:p>
            <a:pPr marL="0" indent="0" algn="just">
              <a:buNone/>
            </a:pPr>
            <a:r>
              <a:rPr lang="ja-JP" altLang="en-US" sz="2200" kern="100" dirty="0" smtClean="0">
                <a:latin typeface="+mj-ea"/>
                <a:ea typeface="+mj-ea"/>
                <a:cs typeface="Times New Roman" panose="02020603050405020304" pitchFamily="18" charset="0"/>
              </a:rPr>
              <a:t>　</a:t>
            </a:r>
            <a:r>
              <a:rPr lang="ja-JP" altLang="en-US" sz="2200" kern="100" dirty="0">
                <a:latin typeface="+mj-ea"/>
                <a:ea typeface="+mj-ea"/>
                <a:cs typeface="Times New Roman" panose="02020603050405020304" pitchFamily="18" charset="0"/>
              </a:rPr>
              <a:t>　福岡の出版社の女性編集者Ａさんは，非正規社員として働いて</a:t>
            </a:r>
            <a:r>
              <a:rPr lang="ja-JP" altLang="en-US" sz="2200" kern="100" dirty="0" smtClean="0">
                <a:latin typeface="+mj-ea"/>
                <a:ea typeface="+mj-ea"/>
                <a:cs typeface="Times New Roman" panose="02020603050405020304" pitchFamily="18" charset="0"/>
              </a:rPr>
              <a:t>いま</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したが</a:t>
            </a:r>
            <a:r>
              <a:rPr lang="ja-JP" altLang="en-US" sz="2200" kern="100" dirty="0">
                <a:latin typeface="+mj-ea"/>
                <a:ea typeface="+mj-ea"/>
                <a:cs typeface="Times New Roman" panose="02020603050405020304" pitchFamily="18" charset="0"/>
              </a:rPr>
              <a:t>，ほどなく正社員として採用されました。</a:t>
            </a:r>
            <a:endParaRPr lang="en-US" altLang="ja-JP" sz="2200" kern="100" dirty="0">
              <a:latin typeface="+mj-ea"/>
              <a:ea typeface="+mj-ea"/>
              <a:cs typeface="Times New Roman" panose="02020603050405020304" pitchFamily="18" charset="0"/>
            </a:endParaRPr>
          </a:p>
          <a:p>
            <a:pPr marL="0" indent="0" algn="just">
              <a:buNone/>
            </a:pPr>
            <a:endParaRPr kumimoji="1" lang="en-US" altLang="ja-JP" sz="2200" kern="100" dirty="0" smtClean="0">
              <a:latin typeface="+mj-ea"/>
              <a:ea typeface="+mj-ea"/>
              <a:cs typeface="Times New Roman" panose="02020603050405020304" pitchFamily="18" charset="0"/>
            </a:endParaRPr>
          </a:p>
          <a:p>
            <a:pPr marL="0" indent="0" algn="just">
              <a:buNone/>
            </a:pPr>
            <a:r>
              <a:rPr kumimoji="1" lang="ja-JP" altLang="en-US" sz="2200" kern="100" dirty="0">
                <a:latin typeface="+mj-ea"/>
                <a:ea typeface="+mj-ea"/>
                <a:cs typeface="Times New Roman" panose="02020603050405020304" pitchFamily="18" charset="0"/>
              </a:rPr>
              <a:t>　</a:t>
            </a:r>
            <a:r>
              <a:rPr kumimoji="1" lang="ja-JP" altLang="en-US" sz="2200" kern="100" dirty="0" smtClean="0">
                <a:latin typeface="+mj-ea"/>
                <a:ea typeface="+mj-ea"/>
                <a:cs typeface="Times New Roman" panose="02020603050405020304" pitchFamily="18" charset="0"/>
              </a:rPr>
              <a:t>　Ａ</a:t>
            </a:r>
            <a:r>
              <a:rPr kumimoji="1" lang="ja-JP" altLang="en-US" sz="2200" kern="100" dirty="0">
                <a:latin typeface="+mj-ea"/>
                <a:ea typeface="+mj-ea"/>
                <a:cs typeface="Times New Roman" panose="02020603050405020304" pitchFamily="18" charset="0"/>
              </a:rPr>
              <a:t>さんは容姿も性格もよく，仕事もできたので，すぐに職場の</a:t>
            </a:r>
            <a:r>
              <a:rPr kumimoji="1" lang="ja-JP" altLang="en-US" sz="2200" kern="100" dirty="0" smtClean="0">
                <a:latin typeface="+mj-ea"/>
                <a:ea typeface="+mj-ea"/>
                <a:cs typeface="Times New Roman" panose="02020603050405020304" pitchFamily="18" charset="0"/>
              </a:rPr>
              <a:t>中心</a:t>
            </a:r>
            <a:endParaRPr kumimoji="1"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kumimoji="1" lang="ja-JP" altLang="en-US" sz="2200" kern="100" dirty="0" smtClean="0">
                <a:latin typeface="+mj-ea"/>
                <a:ea typeface="+mj-ea"/>
                <a:cs typeface="Times New Roman" panose="02020603050405020304" pitchFamily="18" charset="0"/>
              </a:rPr>
              <a:t>的存在</a:t>
            </a:r>
            <a:r>
              <a:rPr kumimoji="1" lang="ja-JP" altLang="en-US" sz="2200" kern="100" dirty="0">
                <a:latin typeface="+mj-ea"/>
                <a:ea typeface="+mj-ea"/>
                <a:cs typeface="Times New Roman" panose="02020603050405020304" pitchFamily="18" charset="0"/>
              </a:rPr>
              <a:t>になりました。</a:t>
            </a:r>
            <a:endParaRPr kumimoji="1" lang="en-US" altLang="ja-JP" sz="2200" kern="100" dirty="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それ</a:t>
            </a:r>
            <a:r>
              <a:rPr lang="ja-JP" altLang="en-US" sz="2200" kern="100" dirty="0">
                <a:latin typeface="+mj-ea"/>
                <a:ea typeface="+mj-ea"/>
                <a:cs typeface="Times New Roman" panose="02020603050405020304" pitchFamily="18" charset="0"/>
              </a:rPr>
              <a:t>を快く思わない男性編集長Ｂ氏は，ことあるごとに「Ａは</a:t>
            </a:r>
            <a:r>
              <a:rPr lang="ja-JP" altLang="en-US" sz="2200" kern="100" dirty="0" smtClean="0">
                <a:latin typeface="+mj-ea"/>
                <a:ea typeface="+mj-ea"/>
                <a:cs typeface="Times New Roman" panose="02020603050405020304" pitchFamily="18" charset="0"/>
              </a:rPr>
              <a:t>ふしだ</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らで</a:t>
            </a:r>
            <a:r>
              <a:rPr lang="ja-JP" altLang="en-US" sz="2200" kern="100" dirty="0">
                <a:latin typeface="+mj-ea"/>
                <a:ea typeface="+mj-ea"/>
                <a:cs typeface="Times New Roman" panose="02020603050405020304" pitchFamily="18" charset="0"/>
              </a:rPr>
              <a:t>男付き合いが激しい。水商売に向いている。」などと周囲の者</a:t>
            </a:r>
            <a:r>
              <a:rPr lang="ja-JP" altLang="en-US" sz="2200" kern="100" dirty="0" smtClean="0">
                <a:latin typeface="+mj-ea"/>
                <a:ea typeface="+mj-ea"/>
                <a:cs typeface="Times New Roman" panose="02020603050405020304" pitchFamily="18" charset="0"/>
              </a:rPr>
              <a:t>に</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言いふらし</a:t>
            </a:r>
            <a:r>
              <a:rPr lang="ja-JP" altLang="en-US" sz="2200" kern="100" dirty="0">
                <a:latin typeface="+mj-ea"/>
                <a:ea typeface="+mj-ea"/>
                <a:cs typeface="Times New Roman" panose="02020603050405020304" pitchFamily="18" charset="0"/>
              </a:rPr>
              <a:t>，Ａさん本人にも，「おまえの異性交遊のために会社の</a:t>
            </a:r>
            <a:r>
              <a:rPr lang="ja-JP" altLang="en-US" sz="2200" kern="100" dirty="0" smtClean="0">
                <a:latin typeface="+mj-ea"/>
                <a:ea typeface="+mj-ea"/>
                <a:cs typeface="Times New Roman" panose="02020603050405020304" pitchFamily="18" charset="0"/>
              </a:rPr>
              <a:t>取引</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先</a:t>
            </a:r>
            <a:r>
              <a:rPr lang="ja-JP" altLang="en-US" sz="2200" kern="100" dirty="0" smtClean="0">
                <a:latin typeface="+mj-ea"/>
                <a:ea typeface="+mj-ea"/>
                <a:cs typeface="Times New Roman" panose="02020603050405020304" pitchFamily="18" charset="0"/>
              </a:rPr>
              <a:t>を失った</a:t>
            </a:r>
            <a:r>
              <a:rPr lang="ja-JP" altLang="en-US" sz="2200" kern="100" dirty="0">
                <a:latin typeface="+mj-ea"/>
                <a:ea typeface="+mj-ea"/>
                <a:cs typeface="Times New Roman" panose="02020603050405020304" pitchFamily="18" charset="0"/>
              </a:rPr>
              <a:t>，どうしてくれる。」などと嫌がらせ的発言を</a:t>
            </a:r>
            <a:r>
              <a:rPr lang="ja-JP" altLang="en-US" sz="2200" kern="100" dirty="0" smtClean="0">
                <a:latin typeface="+mj-ea"/>
                <a:ea typeface="+mj-ea"/>
                <a:cs typeface="Times New Roman" panose="02020603050405020304" pitchFamily="18" charset="0"/>
              </a:rPr>
              <a:t>繰り返し</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ました。</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（つづく）</a:t>
            </a:r>
            <a:endParaRPr lang="en-US" altLang="ja-JP" sz="2200" kern="100" dirty="0">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25</a:t>
            </a:fld>
            <a:endParaRPr kumimoji="1" lang="ja-JP" altLang="en-US"/>
          </a:p>
        </p:txBody>
      </p:sp>
    </p:spTree>
    <p:extLst>
      <p:ext uri="{BB962C8B-B14F-4D97-AF65-F5344CB8AC3E}">
        <p14:creationId xmlns:p14="http://schemas.microsoft.com/office/powerpoint/2010/main" val="717078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4813"/>
            <a:ext cx="8596668" cy="1573967"/>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endParaRPr kumimoji="1" lang="ja-JP" altLang="en-US" sz="2800" dirty="0">
              <a:solidFill>
                <a:schemeClr val="tx1"/>
              </a:solidFill>
            </a:endParaRPr>
          </a:p>
        </p:txBody>
      </p:sp>
      <p:sp>
        <p:nvSpPr>
          <p:cNvPr id="3" name="コンテンツ プレースホルダー 2"/>
          <p:cNvSpPr>
            <a:spLocks noGrp="1"/>
          </p:cNvSpPr>
          <p:nvPr>
            <p:ph idx="1"/>
          </p:nvPr>
        </p:nvSpPr>
        <p:spPr>
          <a:xfrm>
            <a:off x="179882" y="809469"/>
            <a:ext cx="9983449" cy="5414456"/>
          </a:xfrm>
        </p:spPr>
        <p:txBody>
          <a:bodyPr>
            <a:noAutofit/>
          </a:bodyPr>
          <a:lstStyle/>
          <a:p>
            <a:pPr marL="0" indent="0" algn="just">
              <a:buNone/>
            </a:pPr>
            <a:r>
              <a:rPr kumimoji="1" lang="ja-JP" altLang="en-US" sz="2200" kern="100" dirty="0" smtClean="0">
                <a:latin typeface="+mj-ea"/>
                <a:ea typeface="+mj-ea"/>
                <a:cs typeface="Times New Roman" panose="02020603050405020304" pitchFamily="18" charset="0"/>
              </a:rPr>
              <a:t>（つづき）</a:t>
            </a:r>
            <a:endParaRPr kumimoji="1" lang="en-US" altLang="ja-JP" sz="2200" kern="100" dirty="0" smtClean="0">
              <a:latin typeface="+mj-ea"/>
              <a:ea typeface="+mj-ea"/>
              <a:cs typeface="Times New Roman" panose="02020603050405020304" pitchFamily="18" charset="0"/>
            </a:endParaRPr>
          </a:p>
          <a:p>
            <a:pPr marL="0" indent="0" algn="just">
              <a:buNone/>
            </a:pPr>
            <a:r>
              <a:rPr kumimoji="1" lang="ja-JP" altLang="en-US" sz="2200" kern="100" dirty="0">
                <a:latin typeface="+mj-ea"/>
                <a:ea typeface="+mj-ea"/>
                <a:cs typeface="Times New Roman" panose="02020603050405020304" pitchFamily="18" charset="0"/>
              </a:rPr>
              <a:t>　</a:t>
            </a:r>
            <a:r>
              <a:rPr kumimoji="1" lang="ja-JP" altLang="en-US" sz="2200" kern="100" dirty="0" smtClean="0">
                <a:latin typeface="+mj-ea"/>
                <a:ea typeface="+mj-ea"/>
                <a:cs typeface="Times New Roman" panose="02020603050405020304" pitchFamily="18" charset="0"/>
              </a:rPr>
              <a:t>　Ａ</a:t>
            </a:r>
            <a:r>
              <a:rPr kumimoji="1" lang="ja-JP" altLang="en-US" sz="2200" kern="100" dirty="0">
                <a:latin typeface="+mj-ea"/>
                <a:ea typeface="+mj-ea"/>
                <a:cs typeface="Times New Roman" panose="02020603050405020304" pitchFamily="18" charset="0"/>
              </a:rPr>
              <a:t>さんは，Ｂ氏の上司にあたる役員Ｃ氏に相談し，Ｂ氏の誹謗中傷</a:t>
            </a:r>
            <a:r>
              <a:rPr kumimoji="1" lang="ja-JP" altLang="en-US" sz="2200" kern="100" dirty="0" smtClean="0">
                <a:latin typeface="+mj-ea"/>
                <a:ea typeface="+mj-ea"/>
                <a:cs typeface="Times New Roman" panose="02020603050405020304" pitchFamily="18" charset="0"/>
              </a:rPr>
              <a:t>を</a:t>
            </a:r>
            <a:endParaRPr kumimoji="1"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kumimoji="1" lang="ja-JP" altLang="en-US" sz="2200" kern="100" dirty="0" smtClean="0">
                <a:latin typeface="+mj-ea"/>
                <a:ea typeface="+mj-ea"/>
                <a:cs typeface="Times New Roman" panose="02020603050405020304" pitchFamily="18" charset="0"/>
              </a:rPr>
              <a:t>やめる</a:t>
            </a:r>
            <a:r>
              <a:rPr kumimoji="1" lang="ja-JP" altLang="en-US" sz="2200" kern="100" dirty="0">
                <a:latin typeface="+mj-ea"/>
                <a:ea typeface="+mj-ea"/>
                <a:cs typeface="Times New Roman" panose="02020603050405020304" pitchFamily="18" charset="0"/>
              </a:rPr>
              <a:t>ように要請しました。Ｃ氏もなんとか事態を</a:t>
            </a:r>
            <a:r>
              <a:rPr lang="ja-JP" altLang="en-US" sz="2200" kern="100" dirty="0">
                <a:latin typeface="+mj-ea"/>
                <a:ea typeface="+mj-ea"/>
                <a:cs typeface="Times New Roman" panose="02020603050405020304" pitchFamily="18" charset="0"/>
              </a:rPr>
              <a:t>打開しようと</a:t>
            </a:r>
            <a:r>
              <a:rPr lang="ja-JP" altLang="en-US" sz="2200" kern="100" dirty="0" smtClean="0">
                <a:latin typeface="+mj-ea"/>
                <a:ea typeface="+mj-ea"/>
                <a:cs typeface="Times New Roman" panose="02020603050405020304" pitchFamily="18" charset="0"/>
              </a:rPr>
              <a:t>して</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三者</a:t>
            </a:r>
            <a:r>
              <a:rPr lang="ja-JP" altLang="en-US" sz="2200" kern="100" dirty="0">
                <a:latin typeface="+mj-ea"/>
                <a:ea typeface="+mj-ea"/>
                <a:cs typeface="Times New Roman" panose="02020603050405020304" pitchFamily="18" charset="0"/>
              </a:rPr>
              <a:t>面談を何度か試みましたが，ＡさんとＢ氏の関係が修復される</a:t>
            </a:r>
            <a:r>
              <a:rPr lang="ja-JP" altLang="en-US" sz="2200" kern="100" dirty="0" smtClean="0">
                <a:latin typeface="+mj-ea"/>
                <a:ea typeface="+mj-ea"/>
                <a:cs typeface="Times New Roman" panose="02020603050405020304" pitchFamily="18" charset="0"/>
              </a:rPr>
              <a:t>こと</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は</a:t>
            </a:r>
            <a:r>
              <a:rPr lang="ja-JP" altLang="en-US" sz="2200" kern="100" dirty="0">
                <a:latin typeface="+mj-ea"/>
                <a:ea typeface="+mj-ea"/>
                <a:cs typeface="Times New Roman" panose="02020603050405020304" pitchFamily="18" charset="0"/>
              </a:rPr>
              <a:t>ありませんでした。最終的に，Ａさんは，Ｃ氏から，「直属の上司</a:t>
            </a:r>
            <a:r>
              <a:rPr lang="ja-JP" altLang="en-US" sz="2200" kern="100" dirty="0" smtClean="0">
                <a:latin typeface="+mj-ea"/>
                <a:ea typeface="+mj-ea"/>
                <a:cs typeface="Times New Roman" panose="02020603050405020304" pitchFamily="18" charset="0"/>
              </a:rPr>
              <a:t>と</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うまく</a:t>
            </a:r>
            <a:r>
              <a:rPr lang="ja-JP" altLang="en-US" sz="2200" kern="100" dirty="0">
                <a:latin typeface="+mj-ea"/>
                <a:ea typeface="+mj-ea"/>
                <a:cs typeface="Times New Roman" panose="02020603050405020304" pitchFamily="18" charset="0"/>
              </a:rPr>
              <a:t>やっていけないのならば，勤め先を変えるしかないだろう。」</a:t>
            </a:r>
            <a:r>
              <a:rPr lang="ja-JP" altLang="en-US" sz="2200" kern="100" dirty="0" smtClean="0">
                <a:latin typeface="+mj-ea"/>
                <a:ea typeface="+mj-ea"/>
                <a:cs typeface="Times New Roman" panose="02020603050405020304" pitchFamily="18" charset="0"/>
              </a:rPr>
              <a:t>と</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言われました</a:t>
            </a:r>
            <a:r>
              <a:rPr lang="ja-JP" altLang="en-US" sz="2200" kern="100" dirty="0">
                <a:latin typeface="+mj-ea"/>
                <a:ea typeface="+mj-ea"/>
                <a:cs typeface="Times New Roman" panose="02020603050405020304" pitchFamily="18" charset="0"/>
              </a:rPr>
              <a:t>。</a:t>
            </a:r>
            <a:endParaRPr lang="en-US" altLang="ja-JP" sz="2200" kern="100" dirty="0">
              <a:latin typeface="+mj-ea"/>
              <a:ea typeface="+mj-ea"/>
              <a:cs typeface="Times New Roman" panose="02020603050405020304" pitchFamily="18" charset="0"/>
            </a:endParaRPr>
          </a:p>
          <a:p>
            <a:pPr marL="0" indent="0" algn="just">
              <a:buNone/>
            </a:pPr>
            <a:r>
              <a:rPr kumimoji="1" lang="ja-JP" altLang="en-US" sz="2200" kern="100" dirty="0">
                <a:latin typeface="+mj-ea"/>
                <a:ea typeface="+mj-ea"/>
                <a:cs typeface="Times New Roman" panose="02020603050405020304" pitchFamily="18" charset="0"/>
              </a:rPr>
              <a:t>　</a:t>
            </a:r>
            <a:endParaRPr kumimoji="1"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kumimoji="1" lang="ja-JP" altLang="en-US" sz="2200" kern="100" dirty="0" smtClean="0">
                <a:latin typeface="+mj-ea"/>
                <a:ea typeface="+mj-ea"/>
                <a:cs typeface="Times New Roman" panose="02020603050405020304" pitchFamily="18" charset="0"/>
              </a:rPr>
              <a:t>Ａ</a:t>
            </a:r>
            <a:r>
              <a:rPr kumimoji="1" lang="ja-JP" altLang="en-US" sz="2200" kern="100" dirty="0">
                <a:latin typeface="+mj-ea"/>
                <a:ea typeface="+mj-ea"/>
                <a:cs typeface="Times New Roman" panose="02020603050405020304" pitchFamily="18" charset="0"/>
              </a:rPr>
              <a:t>さんは，会社から，任意退職を迫られ，それに応じるしか</a:t>
            </a:r>
            <a:r>
              <a:rPr kumimoji="1" lang="ja-JP" altLang="en-US" sz="2200" kern="100" dirty="0" smtClean="0">
                <a:latin typeface="+mj-ea"/>
                <a:ea typeface="+mj-ea"/>
                <a:cs typeface="Times New Roman" panose="02020603050405020304" pitchFamily="18" charset="0"/>
              </a:rPr>
              <a:t>ありません</a:t>
            </a:r>
            <a:endParaRPr kumimoji="1"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kumimoji="1" lang="ja-JP" altLang="en-US" sz="2200" kern="100" dirty="0" smtClean="0">
                <a:latin typeface="+mj-ea"/>
                <a:ea typeface="+mj-ea"/>
                <a:cs typeface="Times New Roman" panose="02020603050405020304" pitchFamily="18" charset="0"/>
              </a:rPr>
              <a:t>で</a:t>
            </a:r>
            <a:r>
              <a:rPr kumimoji="1" lang="ja-JP" altLang="en-US" sz="2200" kern="100" dirty="0">
                <a:latin typeface="+mj-ea"/>
                <a:ea typeface="+mj-ea"/>
                <a:cs typeface="Times New Roman" panose="02020603050405020304" pitchFamily="18" charset="0"/>
              </a:rPr>
              <a:t>した</a:t>
            </a:r>
            <a:r>
              <a:rPr kumimoji="1" lang="ja-JP" altLang="en-US" sz="2200" kern="100" dirty="0" smtClean="0">
                <a:latin typeface="+mj-ea"/>
                <a:ea typeface="+mj-ea"/>
                <a:cs typeface="Times New Roman" panose="02020603050405020304" pitchFamily="18" charset="0"/>
              </a:rPr>
              <a:t>。</a:t>
            </a:r>
            <a:endParaRPr kumimoji="1" lang="en-US" altLang="ja-JP" sz="2200" kern="100" dirty="0" smtClean="0">
              <a:latin typeface="+mj-ea"/>
              <a:ea typeface="+mj-ea"/>
              <a:cs typeface="Times New Roman" panose="02020603050405020304" pitchFamily="18" charset="0"/>
            </a:endParaRPr>
          </a:p>
          <a:p>
            <a:pPr marL="0" indent="0" algn="just">
              <a:buNone/>
            </a:pPr>
            <a:r>
              <a:rPr lang="ja-JP" altLang="en-US" sz="2200" kern="100" dirty="0" smtClean="0">
                <a:latin typeface="+mj-ea"/>
                <a:ea typeface="+mj-ea"/>
                <a:cs typeface="Times New Roman" panose="02020603050405020304" pitchFamily="18" charset="0"/>
              </a:rPr>
              <a:t>（つづく）</a:t>
            </a:r>
            <a:endParaRPr kumimoji="1" lang="en-US" altLang="ja-JP" sz="2200" kern="100" dirty="0">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26</a:t>
            </a:fld>
            <a:endParaRPr kumimoji="1" lang="ja-JP" altLang="en-US"/>
          </a:p>
        </p:txBody>
      </p:sp>
    </p:spTree>
    <p:extLst>
      <p:ext uri="{BB962C8B-B14F-4D97-AF65-F5344CB8AC3E}">
        <p14:creationId xmlns:p14="http://schemas.microsoft.com/office/powerpoint/2010/main" val="3227842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4813"/>
            <a:ext cx="8596668" cy="1573967"/>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endParaRPr kumimoji="1" lang="ja-JP" altLang="en-US" sz="2800" dirty="0">
              <a:solidFill>
                <a:schemeClr val="tx1"/>
              </a:solidFill>
            </a:endParaRPr>
          </a:p>
        </p:txBody>
      </p:sp>
      <p:sp>
        <p:nvSpPr>
          <p:cNvPr id="3" name="コンテンツ プレースホルダー 2"/>
          <p:cNvSpPr>
            <a:spLocks noGrp="1"/>
          </p:cNvSpPr>
          <p:nvPr>
            <p:ph idx="1"/>
          </p:nvPr>
        </p:nvSpPr>
        <p:spPr>
          <a:xfrm>
            <a:off x="179882" y="1382101"/>
            <a:ext cx="9983449" cy="4841823"/>
          </a:xfrm>
        </p:spPr>
        <p:txBody>
          <a:bodyPr>
            <a:noAutofit/>
          </a:bodyPr>
          <a:lstStyle/>
          <a:p>
            <a:pPr marL="0" indent="0" algn="just">
              <a:buNone/>
            </a:pPr>
            <a:r>
              <a:rPr kumimoji="1" lang="ja-JP" altLang="en-US" sz="2200" kern="100" dirty="0" smtClean="0">
                <a:latin typeface="+mj-ea"/>
                <a:ea typeface="+mj-ea"/>
                <a:cs typeface="Times New Roman" panose="02020603050405020304" pitchFamily="18" charset="0"/>
              </a:rPr>
              <a:t>（つづき）</a:t>
            </a:r>
            <a:endParaRPr kumimoji="1" lang="en-US" altLang="ja-JP" sz="2200" kern="100" dirty="0" smtClean="0">
              <a:latin typeface="+mj-ea"/>
              <a:ea typeface="+mj-ea"/>
              <a:cs typeface="Times New Roman" panose="02020603050405020304" pitchFamily="18" charset="0"/>
            </a:endParaRPr>
          </a:p>
          <a:p>
            <a:pPr marL="0" indent="0" algn="just">
              <a:buNone/>
            </a:pPr>
            <a:r>
              <a:rPr lang="ja-JP" altLang="en-US" sz="2200" kern="100" dirty="0" smtClean="0">
                <a:latin typeface="+mj-ea"/>
                <a:ea typeface="+mj-ea"/>
                <a:cs typeface="Times New Roman" panose="02020603050405020304" pitchFamily="18" charset="0"/>
              </a:rPr>
              <a:t>　</a:t>
            </a:r>
            <a:r>
              <a:rPr lang="ja-JP" altLang="en-US" sz="2200" kern="100" dirty="0">
                <a:latin typeface="+mj-ea"/>
                <a:ea typeface="+mj-ea"/>
                <a:cs typeface="Times New Roman" panose="02020603050405020304" pitchFamily="18" charset="0"/>
              </a:rPr>
              <a:t>　しかし，退職後，このままでは済ませたくないという想いから</a:t>
            </a:r>
            <a:r>
              <a:rPr lang="ja-JP" altLang="en-US" sz="2200" kern="100" dirty="0" smtClean="0">
                <a:latin typeface="+mj-ea"/>
                <a:ea typeface="+mj-ea"/>
                <a:cs typeface="Times New Roman" panose="02020603050405020304" pitchFamily="18" charset="0"/>
              </a:rPr>
              <a:t>，</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弁護士会</a:t>
            </a:r>
            <a:r>
              <a:rPr lang="ja-JP" altLang="en-US" sz="2200" kern="100" dirty="0">
                <a:latin typeface="+mj-ea"/>
                <a:ea typeface="+mj-ea"/>
                <a:cs typeface="Times New Roman" panose="02020603050405020304" pitchFamily="18" charset="0"/>
              </a:rPr>
              <a:t>に相談しました</a:t>
            </a:r>
            <a:r>
              <a:rPr lang="ja-JP" altLang="en-US" sz="2200" kern="100" dirty="0" smtClean="0">
                <a:latin typeface="+mj-ea"/>
                <a:ea typeface="+mj-ea"/>
                <a:cs typeface="Times New Roman" panose="02020603050405020304" pitchFamily="18" charset="0"/>
              </a:rPr>
              <a:t>。</a:t>
            </a:r>
            <a:endParaRPr lang="en-US" altLang="ja-JP" sz="2200" kern="100" dirty="0" smtClean="0">
              <a:latin typeface="+mj-ea"/>
              <a:ea typeface="+mj-ea"/>
              <a:cs typeface="Times New Roman" panose="02020603050405020304" pitchFamily="18" charset="0"/>
            </a:endParaRPr>
          </a:p>
          <a:p>
            <a:pPr marL="0" indent="0" algn="just">
              <a:buNone/>
            </a:pPr>
            <a:endParaRPr lang="en-US" altLang="ja-JP" sz="2200" kern="100" dirty="0">
              <a:latin typeface="+mj-ea"/>
              <a:ea typeface="+mj-ea"/>
              <a:cs typeface="Times New Roman" panose="02020603050405020304" pitchFamily="18" charset="0"/>
            </a:endParaRPr>
          </a:p>
          <a:p>
            <a:pPr marL="0" indent="0" algn="just">
              <a:buNone/>
            </a:pPr>
            <a:r>
              <a:rPr kumimoji="1" lang="ja-JP" altLang="en-US" sz="2200" kern="100" dirty="0">
                <a:latin typeface="+mj-ea"/>
                <a:ea typeface="+mj-ea"/>
                <a:cs typeface="Times New Roman" panose="02020603050405020304" pitchFamily="18" charset="0"/>
              </a:rPr>
              <a:t>　（福岡地裁</a:t>
            </a:r>
            <a:r>
              <a:rPr kumimoji="1" lang="en-US" altLang="ja-JP" sz="2200" kern="100" dirty="0">
                <a:latin typeface="+mj-ea"/>
                <a:ea typeface="+mj-ea"/>
                <a:cs typeface="Times New Roman" panose="02020603050405020304" pitchFamily="18" charset="0"/>
              </a:rPr>
              <a:t>H4.4.16 </a:t>
            </a:r>
            <a:r>
              <a:rPr kumimoji="1" lang="ja-JP" altLang="en-US" sz="2200" kern="100" dirty="0">
                <a:latin typeface="+mj-ea"/>
                <a:ea typeface="+mj-ea"/>
                <a:cs typeface="Times New Roman" panose="02020603050405020304" pitchFamily="18" charset="0"/>
              </a:rPr>
              <a:t>福岡セクシャルハラスメント訴訟を参考に作成）</a:t>
            </a:r>
            <a:endParaRPr kumimoji="1" lang="ja-JP" altLang="en-US" sz="2200"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27</a:t>
            </a:fld>
            <a:endParaRPr kumimoji="1" lang="ja-JP" altLang="en-US"/>
          </a:p>
        </p:txBody>
      </p:sp>
    </p:spTree>
    <p:extLst>
      <p:ext uri="{BB962C8B-B14F-4D97-AF65-F5344CB8AC3E}">
        <p14:creationId xmlns:p14="http://schemas.microsoft.com/office/powerpoint/2010/main" val="192038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　　</a:t>
            </a:r>
            <a:r>
              <a:rPr kumimoji="1" lang="ja-JP" altLang="en-US" sz="2800" dirty="0"/>
              <a:t>Ｑ　本当に嫌だったら，拒絶の意思表示がある</a:t>
            </a:r>
            <a:endParaRPr kumimoji="1" lang="en-US" altLang="ja-JP" sz="2800" dirty="0"/>
          </a:p>
          <a:p>
            <a:pPr marL="0" indent="0">
              <a:buNone/>
            </a:pPr>
            <a:r>
              <a:rPr lang="ja-JP" altLang="en-US" sz="2800" dirty="0"/>
              <a:t>　　　</a:t>
            </a:r>
            <a:r>
              <a:rPr kumimoji="1" lang="ja-JP" altLang="en-US" sz="2800" dirty="0"/>
              <a:t>のではないですか。</a:t>
            </a:r>
            <a:endParaRPr kumimoji="1" lang="en-US" altLang="ja-JP" sz="2800" dirty="0"/>
          </a:p>
        </p:txBody>
      </p:sp>
      <p:sp>
        <p:nvSpPr>
          <p:cNvPr id="2" name="スライド番号プレースホルダー 1"/>
          <p:cNvSpPr>
            <a:spLocks noGrp="1"/>
          </p:cNvSpPr>
          <p:nvPr>
            <p:ph type="sldNum" sz="quarter" idx="12"/>
          </p:nvPr>
        </p:nvSpPr>
        <p:spPr/>
        <p:txBody>
          <a:bodyPr/>
          <a:lstStyle/>
          <a:p>
            <a:fld id="{4BACC54B-306F-445A-9A65-0B6B3A81D120}" type="slidenum">
              <a:rPr kumimoji="1" lang="ja-JP" altLang="en-US" smtClean="0"/>
              <a:t>28</a:t>
            </a:fld>
            <a:endParaRPr kumimoji="1" lang="ja-JP" altLang="en-US"/>
          </a:p>
        </p:txBody>
      </p:sp>
    </p:spTree>
    <p:extLst>
      <p:ext uri="{BB962C8B-B14F-4D97-AF65-F5344CB8AC3E}">
        <p14:creationId xmlns:p14="http://schemas.microsoft.com/office/powerpoint/2010/main" val="1435717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1154243"/>
            <a:ext cx="8596668" cy="509666"/>
          </a:xfrm>
        </p:spPr>
        <p:txBody>
          <a:bodyPr/>
          <a:lstStyle/>
          <a:p>
            <a:r>
              <a:rPr kumimoji="1" lang="ja-JP" altLang="en-US" sz="2400" dirty="0">
                <a:solidFill>
                  <a:schemeClr val="tx1"/>
                </a:solidFill>
              </a:rPr>
              <a:t>セクハラ神話</a:t>
            </a:r>
          </a:p>
        </p:txBody>
      </p:sp>
      <p:sp>
        <p:nvSpPr>
          <p:cNvPr id="3" name="コンテンツ プレースホルダー 2"/>
          <p:cNvSpPr>
            <a:spLocks noGrp="1"/>
          </p:cNvSpPr>
          <p:nvPr>
            <p:ph idx="1"/>
          </p:nvPr>
        </p:nvSpPr>
        <p:spPr>
          <a:xfrm>
            <a:off x="677333" y="1663909"/>
            <a:ext cx="9620909" cy="4377453"/>
          </a:xfrm>
        </p:spPr>
        <p:txBody>
          <a:bodyPr>
            <a:normAutofit fontScale="92500" lnSpcReduction="10000"/>
          </a:bodyPr>
          <a:lstStyle/>
          <a:p>
            <a:pPr marL="0" indent="0">
              <a:buNone/>
            </a:pPr>
            <a:r>
              <a:rPr lang="ja-JP" altLang="en-US" dirty="0"/>
              <a:t>　</a:t>
            </a:r>
            <a:r>
              <a:rPr lang="ja-JP" altLang="en-US" dirty="0">
                <a:effectLst>
                  <a:outerShdw blurRad="38100" dist="38100" dir="2700000" algn="tl">
                    <a:srgbClr val="000000">
                      <a:alpha val="43137"/>
                    </a:srgbClr>
                  </a:outerShdw>
                </a:effectLst>
              </a:rPr>
              <a:t>神話　その１</a:t>
            </a:r>
            <a:endParaRPr lang="en-US" altLang="ja-JP" dirty="0">
              <a:effectLst>
                <a:outerShdw blurRad="38100" dist="38100" dir="2700000" algn="tl">
                  <a:srgbClr val="000000">
                    <a:alpha val="43137"/>
                  </a:srgbClr>
                </a:outerShdw>
              </a:effectLst>
            </a:endParaRPr>
          </a:p>
          <a:p>
            <a:pPr marL="0" indent="0">
              <a:buNone/>
            </a:pPr>
            <a:r>
              <a:rPr kumimoji="1" lang="ja-JP" altLang="en-US" dirty="0"/>
              <a:t>　　　本当に嫌なら，抵抗できたはずだ！－「なぜ逃げなかったのか？」</a:t>
            </a:r>
            <a:endParaRPr kumimoji="1" lang="en-US" altLang="ja-JP" dirty="0"/>
          </a:p>
          <a:p>
            <a:pPr marL="0" indent="0">
              <a:buNone/>
            </a:pPr>
            <a:r>
              <a:rPr lang="ja-JP" altLang="en-US" dirty="0"/>
              <a:t>　　</a:t>
            </a:r>
            <a:r>
              <a:rPr kumimoji="1" lang="ja-JP" altLang="en-US" dirty="0"/>
              <a:t>「私なら思い切りひっぱたいてやる！」「逃げたり大声を出さなかった</a:t>
            </a:r>
            <a:endParaRPr kumimoji="1" lang="en-US" altLang="ja-JP" dirty="0"/>
          </a:p>
          <a:p>
            <a:pPr marL="0" indent="0">
              <a:buNone/>
            </a:pPr>
            <a:r>
              <a:rPr lang="ja-JP" altLang="en-US" dirty="0"/>
              <a:t>　　</a:t>
            </a:r>
            <a:r>
              <a:rPr kumimoji="1" lang="ja-JP" altLang="en-US" dirty="0"/>
              <a:t>のは，セクハラなんてなかったからだ」</a:t>
            </a:r>
            <a:r>
              <a:rPr kumimoji="1" lang="en-US" altLang="ja-JP" dirty="0"/>
              <a:t>…</a:t>
            </a:r>
            <a:r>
              <a:rPr kumimoji="1" lang="ja-JP" altLang="en-US" dirty="0" err="1"/>
              <a:t>。</a:t>
            </a:r>
            <a:endParaRPr kumimoji="1" lang="en-US" altLang="ja-JP" dirty="0"/>
          </a:p>
          <a:p>
            <a:pPr marL="0" indent="0">
              <a:buNone/>
            </a:pPr>
            <a:endParaRPr lang="en-US" altLang="ja-JP" dirty="0"/>
          </a:p>
          <a:p>
            <a:pPr marL="0" indent="0">
              <a:buNone/>
            </a:pPr>
            <a:r>
              <a:rPr kumimoji="1" lang="ja-JP" altLang="en-US" dirty="0"/>
              <a:t>　</a:t>
            </a:r>
            <a:r>
              <a:rPr kumimoji="1" lang="ja-JP" altLang="en-US" dirty="0">
                <a:effectLst>
                  <a:outerShdw blurRad="38100" dist="38100" dir="2700000" algn="tl">
                    <a:srgbClr val="000000">
                      <a:alpha val="43137"/>
                    </a:srgbClr>
                  </a:outerShdw>
                </a:effectLst>
              </a:rPr>
              <a:t>神話　その２</a:t>
            </a:r>
            <a:endParaRPr kumimoji="1" lang="en-US" altLang="ja-JP" dirty="0">
              <a:effectLst>
                <a:outerShdw blurRad="38100" dist="38100" dir="2700000" algn="tl">
                  <a:srgbClr val="000000">
                    <a:alpha val="43137"/>
                  </a:srgbClr>
                </a:outerShdw>
              </a:effectLst>
            </a:endParaRPr>
          </a:p>
          <a:p>
            <a:pPr marL="0" indent="0">
              <a:buNone/>
            </a:pPr>
            <a:r>
              <a:rPr lang="ja-JP" altLang="en-US" dirty="0"/>
              <a:t>　　　セクハラは「特殊な」？人間のやることだ－「日頃の性的欲求不満が</a:t>
            </a:r>
            <a:endParaRPr lang="en-US" altLang="ja-JP" dirty="0"/>
          </a:p>
          <a:p>
            <a:pPr marL="0" indent="0">
              <a:buNone/>
            </a:pPr>
            <a:r>
              <a:rPr lang="ja-JP" altLang="en-US" dirty="0"/>
              <a:t>　　原因となって，何らかのきっかけでセクハラをしたのだ」「彼女（被害者）</a:t>
            </a:r>
            <a:endParaRPr lang="en-US" altLang="ja-JP" dirty="0"/>
          </a:p>
          <a:p>
            <a:pPr marL="0" indent="0">
              <a:buNone/>
            </a:pPr>
            <a:r>
              <a:rPr lang="ja-JP" altLang="en-US" dirty="0"/>
              <a:t>　　の服装が挑発的だったからその気になってしまった」「彼女が私に好意を</a:t>
            </a:r>
            <a:endParaRPr lang="en-US" altLang="ja-JP" dirty="0"/>
          </a:p>
          <a:p>
            <a:pPr marL="0" indent="0">
              <a:buNone/>
            </a:pPr>
            <a:r>
              <a:rPr lang="ja-JP" altLang="en-US" dirty="0"/>
              <a:t>　　もっているのでその気になってしまった」</a:t>
            </a:r>
            <a:r>
              <a:rPr lang="en-US" altLang="ja-JP" dirty="0"/>
              <a:t>…</a:t>
            </a:r>
            <a:r>
              <a:rPr lang="ja-JP" altLang="en-US" dirty="0" err="1"/>
              <a:t>。</a:t>
            </a:r>
            <a:endParaRPr kumimoji="1" lang="en-US" altLang="ja-JP" dirty="0"/>
          </a:p>
          <a:p>
            <a:pPr marL="0" indent="0">
              <a:buNone/>
            </a:pPr>
            <a:endParaRPr lang="en-US" altLang="ja-JP" dirty="0"/>
          </a:p>
          <a:p>
            <a:pPr marL="0" indent="0">
              <a:buNone/>
            </a:pPr>
            <a:r>
              <a:rPr lang="ja-JP" altLang="en-US" sz="1400" dirty="0">
                <a:solidFill>
                  <a:prstClr val="black"/>
                </a:solidFill>
                <a:cs typeface="+mj-cs"/>
              </a:rPr>
              <a:t>水谷英夫著「改定 予防・解決 職場の パワハラ セクハラ メンタルヘルス」（</a:t>
            </a:r>
            <a:r>
              <a:rPr lang="ja-JP" altLang="en-US" sz="1400" dirty="0" smtClean="0">
                <a:solidFill>
                  <a:prstClr val="black"/>
                </a:solidFill>
                <a:cs typeface="+mj-cs"/>
              </a:rPr>
              <a:t>日本加</a:t>
            </a:r>
            <a:r>
              <a:rPr lang="ja-JP" altLang="en-US" sz="1400" dirty="0">
                <a:solidFill>
                  <a:prstClr val="black"/>
                </a:solidFill>
                <a:cs typeface="+mj-cs"/>
              </a:rPr>
              <a:t>除</a:t>
            </a:r>
            <a:r>
              <a:rPr lang="ja-JP" altLang="en-US" sz="1400" dirty="0" smtClean="0">
                <a:solidFill>
                  <a:prstClr val="black"/>
                </a:solidFill>
                <a:cs typeface="+mj-cs"/>
              </a:rPr>
              <a:t>出版</a:t>
            </a:r>
            <a:r>
              <a:rPr lang="ja-JP" altLang="en-US" sz="1400" dirty="0">
                <a:solidFill>
                  <a:prstClr val="black"/>
                </a:solidFill>
                <a:cs typeface="+mj-cs"/>
              </a:rPr>
              <a:t>株式会社）　</a:t>
            </a:r>
            <a:r>
              <a:rPr lang="en-US" altLang="ja-JP" sz="1400" dirty="0">
                <a:solidFill>
                  <a:prstClr val="black"/>
                </a:solidFill>
                <a:cs typeface="+mj-cs"/>
              </a:rPr>
              <a:t>53</a:t>
            </a:r>
            <a:r>
              <a:rPr lang="ja-JP" altLang="en-US" sz="1400" dirty="0">
                <a:solidFill>
                  <a:prstClr val="black"/>
                </a:solidFill>
                <a:cs typeface="+mj-cs"/>
              </a:rPr>
              <a:t>頁～，</a:t>
            </a:r>
            <a:r>
              <a:rPr lang="en-US" altLang="ja-JP" sz="1400" dirty="0">
                <a:solidFill>
                  <a:prstClr val="black"/>
                </a:solidFill>
                <a:cs typeface="+mj-cs"/>
              </a:rPr>
              <a:t>55</a:t>
            </a:r>
            <a:r>
              <a:rPr lang="ja-JP" altLang="en-US" sz="1400" dirty="0">
                <a:solidFill>
                  <a:prstClr val="black"/>
                </a:solidFill>
                <a:cs typeface="+mj-cs"/>
              </a:rPr>
              <a:t>頁～</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29</a:t>
            </a:fld>
            <a:endParaRPr kumimoji="1" lang="ja-JP" altLang="en-US"/>
          </a:p>
        </p:txBody>
      </p:sp>
    </p:spTree>
    <p:extLst>
      <p:ext uri="{BB962C8B-B14F-4D97-AF65-F5344CB8AC3E}">
        <p14:creationId xmlns:p14="http://schemas.microsoft.com/office/powerpoint/2010/main" val="64451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3</a:t>
            </a:fld>
            <a:endParaRPr kumimoji="1" lang="ja-JP" altLang="en-US"/>
          </a:p>
        </p:txBody>
      </p:sp>
      <p:sp>
        <p:nvSpPr>
          <p:cNvPr id="4" name="コンテンツ プレースホルダー 2"/>
          <p:cNvSpPr>
            <a:spLocks noGrp="1"/>
          </p:cNvSpPr>
          <p:nvPr>
            <p:ph idx="1"/>
          </p:nvPr>
        </p:nvSpPr>
        <p:spPr>
          <a:xfrm>
            <a:off x="1216980" y="344774"/>
            <a:ext cx="8596668" cy="1154242"/>
          </a:xfrm>
        </p:spPr>
        <p:txBody>
          <a:bodyPr>
            <a:normAutofit fontScale="55000" lnSpcReduction="20000"/>
          </a:bodyPr>
          <a:lstStyle/>
          <a:p>
            <a:pPr marL="0" indent="0">
              <a:buNone/>
            </a:pPr>
            <a:r>
              <a:rPr lang="ja-JP" altLang="en-US" sz="4000" dirty="0">
                <a:effectLst>
                  <a:outerShdw blurRad="38100" dist="38100" dir="2700000" algn="tl">
                    <a:srgbClr val="000000">
                      <a:alpha val="43137"/>
                    </a:srgbClr>
                  </a:outerShdw>
                </a:effectLst>
              </a:rPr>
              <a:t>　</a:t>
            </a:r>
            <a:r>
              <a:rPr lang="ja-JP" altLang="en-US" sz="4000" dirty="0" smtClean="0">
                <a:effectLst>
                  <a:outerShdw blurRad="38100" dist="38100" dir="2700000" algn="tl">
                    <a:srgbClr val="000000">
                      <a:alpha val="43137"/>
                    </a:srgbClr>
                  </a:outerShdw>
                </a:effectLst>
              </a:rPr>
              <a:t>　</a:t>
            </a:r>
            <a:endParaRPr lang="en-US" altLang="ja-JP" sz="4000" dirty="0" smtClean="0">
              <a:effectLst>
                <a:outerShdw blurRad="38100" dist="38100" dir="2700000" algn="tl">
                  <a:srgbClr val="000000">
                    <a:alpha val="43137"/>
                  </a:srgbClr>
                </a:outerShdw>
              </a:effectLst>
            </a:endParaRPr>
          </a:p>
          <a:p>
            <a:pPr marL="0" indent="0">
              <a:buNone/>
            </a:pPr>
            <a:r>
              <a:rPr lang="ja-JP" altLang="en-US" sz="4000" dirty="0">
                <a:effectLst>
                  <a:outerShdw blurRad="38100" dist="38100" dir="2700000" algn="tl">
                    <a:srgbClr val="000000">
                      <a:alpha val="43137"/>
                    </a:srgbClr>
                  </a:outerShdw>
                </a:effectLst>
              </a:rPr>
              <a:t>　</a:t>
            </a:r>
            <a:r>
              <a:rPr lang="ja-JP" altLang="en-US" sz="4000" dirty="0" smtClean="0">
                <a:effectLst>
                  <a:outerShdw blurRad="38100" dist="38100" dir="2700000" algn="tl">
                    <a:srgbClr val="000000">
                      <a:alpha val="43137"/>
                    </a:srgbClr>
                  </a:outerShdw>
                </a:effectLst>
              </a:rPr>
              <a:t>　</a:t>
            </a:r>
            <a:endParaRPr kumimoji="1" lang="en-US" altLang="ja-JP" sz="4000" dirty="0" smtClean="0"/>
          </a:p>
          <a:p>
            <a:pPr marL="0" indent="0">
              <a:buNone/>
            </a:pPr>
            <a:r>
              <a:rPr lang="ja-JP" altLang="en-US" sz="4000" dirty="0"/>
              <a:t>　</a:t>
            </a:r>
            <a:r>
              <a:rPr lang="ja-JP" altLang="en-US" sz="2900" dirty="0" smtClean="0"/>
              <a:t>　平成３０年１２月２９日（土）　西日本新聞・朝刊・１３面</a:t>
            </a:r>
            <a:endParaRPr kumimoji="1" lang="ja-JP" altLang="en-US" sz="2900" dirty="0"/>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10883" b="44210"/>
          <a:stretch/>
        </p:blipFill>
        <p:spPr>
          <a:xfrm>
            <a:off x="1216980" y="2316355"/>
            <a:ext cx="3883431" cy="3544799"/>
          </a:xfrm>
          <a:prstGeom prst="rect">
            <a:avLst/>
          </a:prstGeom>
        </p:spPr>
      </p:pic>
      <p:cxnSp>
        <p:nvCxnSpPr>
          <p:cNvPr id="9" name="直線コネクタ 8"/>
          <p:cNvCxnSpPr/>
          <p:nvPr/>
        </p:nvCxnSpPr>
        <p:spPr>
          <a:xfrm>
            <a:off x="1216980" y="5291529"/>
            <a:ext cx="3804725"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25067" t="60328" r="36915" b="21749"/>
          <a:stretch/>
        </p:blipFill>
        <p:spPr>
          <a:xfrm>
            <a:off x="5335344" y="2665755"/>
            <a:ext cx="3938658" cy="2625774"/>
          </a:xfrm>
          <a:prstGeom prst="rect">
            <a:avLst/>
          </a:prstGeom>
        </p:spPr>
      </p:pic>
    </p:spTree>
    <p:extLst>
      <p:ext uri="{BB962C8B-B14F-4D97-AF65-F5344CB8AC3E}">
        <p14:creationId xmlns:p14="http://schemas.microsoft.com/office/powerpoint/2010/main" val="417079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r>
              <a:rPr lang="ja-JP" altLang="en-US" sz="2000" dirty="0"/>
              <a:t>　　「</a:t>
            </a:r>
            <a:r>
              <a:rPr lang="ja-JP" altLang="en-US" sz="2000" b="1" u="sng" dirty="0"/>
              <a:t>セクハラ行為については，被害者が内心でこれに著しい不快感や</a:t>
            </a:r>
            <a:endParaRPr lang="en-US" altLang="ja-JP" sz="2000" b="1" dirty="0"/>
          </a:p>
          <a:p>
            <a:pPr marL="0" indent="0">
              <a:buNone/>
            </a:pPr>
            <a:r>
              <a:rPr lang="ja-JP" altLang="en-US" sz="2000" b="1" dirty="0"/>
              <a:t>　　</a:t>
            </a:r>
            <a:r>
              <a:rPr lang="ja-JP" altLang="en-US" sz="2000" b="1" u="sng" dirty="0"/>
              <a:t>嫌悪感等を抱きながらも，職場の人間関係の悪化等を懸念して，</a:t>
            </a:r>
            <a:endParaRPr lang="en-US" altLang="ja-JP" sz="2000" b="1" u="sng" dirty="0"/>
          </a:p>
          <a:p>
            <a:pPr marL="0" indent="0">
              <a:buNone/>
            </a:pPr>
            <a:r>
              <a:rPr lang="ja-JP" altLang="en-US" sz="2000" b="1" dirty="0"/>
              <a:t>　　</a:t>
            </a:r>
            <a:r>
              <a:rPr lang="ja-JP" altLang="en-US" sz="2000" b="1" u="sng" dirty="0"/>
              <a:t>加害者に対する抗議や抵抗ないし会社に対する被害の申告を差し</a:t>
            </a:r>
            <a:endParaRPr lang="en-US" altLang="ja-JP" sz="2000" b="1" u="sng" dirty="0"/>
          </a:p>
          <a:p>
            <a:pPr marL="0" indent="0">
              <a:buNone/>
            </a:pPr>
            <a:r>
              <a:rPr lang="ja-JP" altLang="en-US" sz="2000" b="1" dirty="0"/>
              <a:t>　　</a:t>
            </a:r>
            <a:r>
              <a:rPr lang="ja-JP" altLang="en-US" sz="2000" b="1" u="sng" dirty="0"/>
              <a:t>控えたりちゅうちょしたりすることが少なくない</a:t>
            </a:r>
            <a:r>
              <a:rPr lang="ja-JP" altLang="en-US" sz="2000" dirty="0"/>
              <a:t>と考えられること</a:t>
            </a:r>
            <a:endParaRPr lang="en-US" altLang="ja-JP" sz="2000" dirty="0"/>
          </a:p>
          <a:p>
            <a:pPr marL="0" indent="0">
              <a:buNone/>
            </a:pPr>
            <a:r>
              <a:rPr lang="ja-JP" altLang="en-US" sz="2000" dirty="0"/>
              <a:t>　　から，被害者が明白な拒否の姿勢を示さなかったことを（加害者）</a:t>
            </a:r>
            <a:endParaRPr lang="en-US" altLang="ja-JP" sz="2000" dirty="0"/>
          </a:p>
          <a:p>
            <a:pPr marL="0" indent="0">
              <a:buNone/>
            </a:pPr>
            <a:r>
              <a:rPr lang="ja-JP" altLang="en-US" sz="2000" dirty="0"/>
              <a:t>　　に有利に斟酌することはできない。」（</a:t>
            </a:r>
            <a:r>
              <a:rPr lang="ja-JP" altLang="ja-JP" sz="2000" dirty="0">
                <a:latin typeface="+mj-ea"/>
                <a:ea typeface="+mj-ea"/>
                <a:cs typeface="Times New Roman" panose="02020603050405020304" pitchFamily="18" charset="0"/>
              </a:rPr>
              <a:t>最判</a:t>
            </a:r>
            <a:r>
              <a:rPr lang="en-US" altLang="ja-JP" sz="2000" dirty="0">
                <a:latin typeface="+mj-ea"/>
                <a:ea typeface="+mj-ea"/>
                <a:cs typeface="Times New Roman" panose="02020603050405020304" pitchFamily="18" charset="0"/>
              </a:rPr>
              <a:t>H27.2.26</a:t>
            </a:r>
            <a:r>
              <a:rPr lang="ja-JP" altLang="en-US" sz="2000" dirty="0">
                <a:latin typeface="+mj-ea"/>
                <a:ea typeface="+mj-ea"/>
                <a:cs typeface="Times New Roman" panose="02020603050405020304" pitchFamily="18" charset="0"/>
              </a:rPr>
              <a:t>）</a:t>
            </a:r>
            <a:endParaRPr kumimoji="1" lang="en-US" altLang="ja-JP" sz="2000" dirty="0">
              <a:latin typeface="+mj-ea"/>
              <a:ea typeface="+mj-ea"/>
            </a:endParaRPr>
          </a:p>
        </p:txBody>
      </p:sp>
      <p:sp>
        <p:nvSpPr>
          <p:cNvPr id="2" name="スライド番号プレースホルダー 1"/>
          <p:cNvSpPr>
            <a:spLocks noGrp="1"/>
          </p:cNvSpPr>
          <p:nvPr>
            <p:ph type="sldNum" sz="quarter" idx="12"/>
          </p:nvPr>
        </p:nvSpPr>
        <p:spPr/>
        <p:txBody>
          <a:bodyPr/>
          <a:lstStyle/>
          <a:p>
            <a:fld id="{4BACC54B-306F-445A-9A65-0B6B3A81D120}" type="slidenum">
              <a:rPr kumimoji="1" lang="ja-JP" altLang="en-US" smtClean="0"/>
              <a:t>30</a:t>
            </a:fld>
            <a:endParaRPr kumimoji="1" lang="ja-JP" altLang="en-US"/>
          </a:p>
        </p:txBody>
      </p:sp>
    </p:spTree>
    <p:extLst>
      <p:ext uri="{BB962C8B-B14F-4D97-AF65-F5344CB8AC3E}">
        <p14:creationId xmlns:p14="http://schemas.microsoft.com/office/powerpoint/2010/main" val="614507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839" y="334537"/>
            <a:ext cx="9344722" cy="6071950"/>
          </a:xfrm>
        </p:spPr>
        <p:txBody>
          <a:bodyPr>
            <a:normAutofit fontScale="40000" lnSpcReduction="20000"/>
          </a:bodyPr>
          <a:lstStyle/>
          <a:p>
            <a:pPr marL="0" indent="0">
              <a:buNone/>
            </a:pPr>
            <a:endParaRPr kumimoji="1" lang="en-US" altLang="ja-JP" sz="5000" dirty="0" smtClean="0"/>
          </a:p>
          <a:p>
            <a:pPr marL="0" indent="0">
              <a:buNone/>
            </a:pPr>
            <a:endParaRPr lang="en-US" altLang="ja-JP" sz="5000" dirty="0"/>
          </a:p>
          <a:p>
            <a:pPr marL="0" indent="0">
              <a:buNone/>
            </a:pPr>
            <a:r>
              <a:rPr kumimoji="1" lang="en-US" altLang="ja-JP" sz="5000" dirty="0" smtClean="0"/>
              <a:t>【</a:t>
            </a:r>
            <a:r>
              <a:rPr kumimoji="1" lang="ja-JP" altLang="en-US" sz="5000" dirty="0"/>
              <a:t>参考事例</a:t>
            </a:r>
            <a:r>
              <a:rPr kumimoji="1" lang="en-US" altLang="ja-JP" sz="5000" dirty="0" smtClean="0"/>
              <a:t>】</a:t>
            </a:r>
            <a:r>
              <a:rPr kumimoji="1" lang="ja-JP" altLang="en-US" sz="5000" dirty="0" smtClean="0"/>
              <a:t>（被害者から被害申告がないことは抗弁にならない。）</a:t>
            </a:r>
            <a:endParaRPr kumimoji="1" lang="en-US" altLang="ja-JP" sz="5000" dirty="0"/>
          </a:p>
          <a:p>
            <a:pPr marL="0" indent="0">
              <a:buNone/>
            </a:pPr>
            <a:r>
              <a:rPr lang="ja-JP" altLang="en-US" sz="5000" dirty="0"/>
              <a:t>　　大阪市が出資する第三セクターの水族館「海遊館」の男性職員（</a:t>
            </a:r>
            <a:r>
              <a:rPr lang="ja-JP" altLang="en-US" sz="5000" dirty="0" smtClean="0"/>
              <a:t>課長</a:t>
            </a:r>
            <a:endParaRPr lang="en-US" altLang="ja-JP" sz="5000" dirty="0" smtClean="0"/>
          </a:p>
          <a:p>
            <a:pPr marL="0" indent="0">
              <a:buNone/>
            </a:pPr>
            <a:r>
              <a:rPr lang="ja-JP" altLang="en-US" sz="5000" dirty="0"/>
              <a:t>　</a:t>
            </a:r>
            <a:r>
              <a:rPr lang="ja-JP" altLang="en-US" sz="5000" dirty="0" smtClean="0"/>
              <a:t>代理）２名</a:t>
            </a:r>
            <a:r>
              <a:rPr lang="ja-JP" altLang="en-US" sz="5000" dirty="0"/>
              <a:t>が，派遣社員の女性らに「俺の性欲は年々増すねん」「夜</a:t>
            </a:r>
            <a:r>
              <a:rPr lang="ja-JP" altLang="en-US" sz="5000" dirty="0" smtClean="0"/>
              <a:t>の</a:t>
            </a:r>
            <a:endParaRPr lang="en-US" altLang="ja-JP" sz="5000" dirty="0" smtClean="0"/>
          </a:p>
          <a:p>
            <a:pPr marL="0" indent="0">
              <a:buNone/>
            </a:pPr>
            <a:r>
              <a:rPr lang="ja-JP" altLang="en-US" sz="5000" dirty="0"/>
              <a:t>　</a:t>
            </a:r>
            <a:r>
              <a:rPr lang="ja-JP" altLang="en-US" sz="5000" dirty="0" smtClean="0"/>
              <a:t>仕事とかせえ</a:t>
            </a:r>
            <a:r>
              <a:rPr lang="ja-JP" altLang="en-US" sz="5000" dirty="0"/>
              <a:t>へんのか」などと継続的に性的な発言を繰り返したこと</a:t>
            </a:r>
            <a:r>
              <a:rPr lang="ja-JP" altLang="en-US" sz="5000" dirty="0" smtClean="0"/>
              <a:t>を</a:t>
            </a:r>
            <a:endParaRPr lang="en-US" altLang="ja-JP" sz="5000" dirty="0" smtClean="0"/>
          </a:p>
          <a:p>
            <a:pPr marL="0" indent="0">
              <a:buNone/>
            </a:pPr>
            <a:r>
              <a:rPr lang="ja-JP" altLang="en-US" sz="5000" dirty="0"/>
              <a:t>　</a:t>
            </a:r>
            <a:r>
              <a:rPr lang="ja-JP" altLang="en-US" sz="5000" dirty="0" smtClean="0"/>
              <a:t>理由</a:t>
            </a:r>
            <a:r>
              <a:rPr lang="ja-JP" altLang="en-US" sz="5000" dirty="0"/>
              <a:t>として，</a:t>
            </a:r>
            <a:r>
              <a:rPr lang="ja-JP" altLang="en-US" sz="5000" dirty="0" smtClean="0"/>
              <a:t>それぞれ</a:t>
            </a:r>
            <a:r>
              <a:rPr lang="ja-JP" altLang="en-US" sz="5000" dirty="0"/>
              <a:t>出勤停止３０日と１０日間の懲戒処分を受け</a:t>
            </a:r>
            <a:r>
              <a:rPr lang="ja-JP" altLang="en-US" sz="5000" dirty="0" smtClean="0"/>
              <a:t>降格</a:t>
            </a:r>
            <a:endParaRPr lang="en-US" altLang="ja-JP" sz="5000" dirty="0" smtClean="0"/>
          </a:p>
          <a:p>
            <a:pPr marL="0" indent="0">
              <a:buNone/>
            </a:pPr>
            <a:r>
              <a:rPr lang="ja-JP" altLang="en-US" sz="5000" dirty="0"/>
              <a:t>　</a:t>
            </a:r>
            <a:r>
              <a:rPr lang="ja-JP" altLang="en-US" sz="5000" dirty="0" smtClean="0"/>
              <a:t>された</a:t>
            </a:r>
            <a:r>
              <a:rPr lang="ja-JP" altLang="en-US" sz="5000" dirty="0"/>
              <a:t>ことに対して，</a:t>
            </a:r>
            <a:endParaRPr lang="en-US" altLang="ja-JP" sz="5000" dirty="0"/>
          </a:p>
          <a:p>
            <a:pPr marL="0" indent="0">
              <a:buNone/>
            </a:pPr>
            <a:r>
              <a:rPr lang="ja-JP" altLang="en-US" sz="5000" dirty="0"/>
              <a:t>　</a:t>
            </a:r>
            <a:r>
              <a:rPr lang="ja-JP" altLang="en-US" sz="5000" dirty="0" smtClean="0"/>
              <a:t>　男性側</a:t>
            </a:r>
            <a:r>
              <a:rPr lang="ja-JP" altLang="en-US" sz="5000" dirty="0"/>
              <a:t>は「出勤停止は懲戒解雇に次いで重い処分であり，事前の</a:t>
            </a:r>
            <a:r>
              <a:rPr lang="ja-JP" altLang="en-US" sz="5000" dirty="0" smtClean="0"/>
              <a:t>注意</a:t>
            </a:r>
            <a:endParaRPr lang="en-US" altLang="ja-JP" sz="5000" dirty="0" smtClean="0"/>
          </a:p>
          <a:p>
            <a:pPr marL="0" indent="0">
              <a:buNone/>
            </a:pPr>
            <a:r>
              <a:rPr lang="ja-JP" altLang="en-US" sz="5000" dirty="0"/>
              <a:t>　</a:t>
            </a:r>
            <a:r>
              <a:rPr lang="ja-JP" altLang="en-US" sz="5000" dirty="0" smtClean="0"/>
              <a:t>や警告を</a:t>
            </a:r>
            <a:r>
              <a:rPr lang="ja-JP" altLang="en-US" sz="5000" dirty="0"/>
              <a:t>しないで処分したのは不当」として提訴</a:t>
            </a:r>
            <a:r>
              <a:rPr lang="ja-JP" altLang="en-US" sz="5000" dirty="0" smtClean="0"/>
              <a:t>した。</a:t>
            </a:r>
            <a:endParaRPr lang="en-US" altLang="ja-JP" sz="5000" dirty="0" smtClean="0"/>
          </a:p>
          <a:p>
            <a:pPr marL="0" indent="0">
              <a:buNone/>
            </a:pPr>
            <a:r>
              <a:rPr lang="ja-JP" altLang="en-US" sz="5000" dirty="0"/>
              <a:t>　</a:t>
            </a:r>
            <a:r>
              <a:rPr lang="ja-JP" altLang="en-US" sz="5000" dirty="0" smtClean="0"/>
              <a:t>　水族館職員の過半数は女性で，来館者も家族連れや女性が多いことか</a:t>
            </a:r>
            <a:endParaRPr lang="en-US" altLang="ja-JP" sz="5000" dirty="0" smtClean="0"/>
          </a:p>
          <a:p>
            <a:pPr marL="0" indent="0">
              <a:buNone/>
            </a:pPr>
            <a:r>
              <a:rPr lang="ja-JP" altLang="en-US" sz="5000" dirty="0"/>
              <a:t>　</a:t>
            </a:r>
            <a:r>
              <a:rPr lang="ja-JP" altLang="en-US" sz="5000" dirty="0" smtClean="0"/>
              <a:t>ら，館側は職場におけるセクハラ防止を重要課題として位置付け，従来</a:t>
            </a:r>
            <a:endParaRPr lang="en-US" altLang="ja-JP" sz="5000" dirty="0" smtClean="0"/>
          </a:p>
          <a:p>
            <a:pPr marL="0" indent="0">
              <a:buNone/>
            </a:pPr>
            <a:r>
              <a:rPr lang="ja-JP" altLang="en-US" sz="5000" dirty="0"/>
              <a:t>　</a:t>
            </a:r>
            <a:r>
              <a:rPr lang="ja-JP" altLang="en-US" sz="5000" dirty="0" smtClean="0"/>
              <a:t>から職員にセクハラ防止研修への参加を義務付けたり，セクハラ禁止文</a:t>
            </a:r>
            <a:endParaRPr lang="en-US" altLang="ja-JP" sz="5000" dirty="0" smtClean="0"/>
          </a:p>
          <a:p>
            <a:pPr marL="0" indent="0">
              <a:buNone/>
            </a:pPr>
            <a:r>
              <a:rPr lang="ja-JP" altLang="en-US" sz="5000" dirty="0"/>
              <a:t>　</a:t>
            </a:r>
            <a:r>
              <a:rPr lang="ja-JP" altLang="en-US" sz="5000" dirty="0" smtClean="0"/>
              <a:t>言を配布する等の取り組みを行っていた。</a:t>
            </a:r>
            <a:endParaRPr lang="en-US" altLang="ja-JP" sz="5000" dirty="0" smtClean="0"/>
          </a:p>
          <a:p>
            <a:pPr marL="0" indent="0">
              <a:buNone/>
            </a:pPr>
            <a:r>
              <a:rPr lang="ja-JP" altLang="en-US" sz="5000" dirty="0"/>
              <a:t>　</a:t>
            </a:r>
            <a:r>
              <a:rPr lang="ja-JP" altLang="en-US" sz="5000" dirty="0" smtClean="0"/>
              <a:t>　</a:t>
            </a:r>
            <a:r>
              <a:rPr lang="ja-JP" altLang="en-US" sz="5000" u="sng" dirty="0" smtClean="0"/>
              <a:t>男性側は，被害者が被害申告をしていなかったこと等も主張している</a:t>
            </a:r>
            <a:r>
              <a:rPr lang="ja-JP" altLang="en-US" sz="5000" dirty="0" smtClean="0"/>
              <a:t>。</a:t>
            </a:r>
            <a:endParaRPr lang="en-US" altLang="ja-JP" sz="5000" dirty="0"/>
          </a:p>
          <a:p>
            <a:pPr marL="0" indent="0">
              <a:buNone/>
            </a:pPr>
            <a:r>
              <a:rPr lang="ja-JP" altLang="en-US" sz="5000" dirty="0"/>
              <a:t>　（</a:t>
            </a:r>
            <a:r>
              <a:rPr lang="ja-JP" altLang="ja-JP" sz="5000" dirty="0">
                <a:solidFill>
                  <a:prstClr val="black">
                    <a:lumMod val="75000"/>
                    <a:lumOff val="25000"/>
                  </a:prstClr>
                </a:solidFill>
                <a:latin typeface="メイリオ" panose="020B0604030504040204" pitchFamily="50" charset="-128"/>
                <a:cs typeface="Times New Roman" panose="02020603050405020304" pitchFamily="18" charset="0"/>
              </a:rPr>
              <a:t>最判</a:t>
            </a:r>
            <a:r>
              <a:rPr lang="en-US" altLang="ja-JP" sz="5000" dirty="0">
                <a:solidFill>
                  <a:prstClr val="black">
                    <a:lumMod val="75000"/>
                    <a:lumOff val="25000"/>
                  </a:prstClr>
                </a:solidFill>
                <a:latin typeface="メイリオ" panose="020B0604030504040204" pitchFamily="50" charset="-128"/>
                <a:cs typeface="Times New Roman" panose="02020603050405020304" pitchFamily="18" charset="0"/>
              </a:rPr>
              <a:t>H27.2.26 </a:t>
            </a:r>
            <a:r>
              <a:rPr lang="ja-JP" altLang="en-US" sz="5000" dirty="0"/>
              <a:t>「海遊館」事件</a:t>
            </a:r>
            <a:r>
              <a:rPr lang="ja-JP" altLang="en-US" sz="5000" dirty="0" smtClean="0">
                <a:solidFill>
                  <a:prstClr val="black">
                    <a:lumMod val="75000"/>
                    <a:lumOff val="25000"/>
                  </a:prstClr>
                </a:solidFill>
                <a:latin typeface="メイリオ" panose="020B0604030504040204" pitchFamily="50" charset="-128"/>
                <a:cs typeface="Times New Roman" panose="02020603050405020304" pitchFamily="18" charset="0"/>
              </a:rPr>
              <a:t>を</a:t>
            </a:r>
            <a:r>
              <a:rPr lang="ja-JP" altLang="en-US" sz="5000" dirty="0">
                <a:solidFill>
                  <a:prstClr val="black">
                    <a:lumMod val="75000"/>
                    <a:lumOff val="25000"/>
                  </a:prstClr>
                </a:solidFill>
                <a:latin typeface="メイリオ" panose="020B0604030504040204" pitchFamily="50" charset="-128"/>
                <a:cs typeface="Times New Roman" panose="02020603050405020304" pitchFamily="18" charset="0"/>
              </a:rPr>
              <a:t>参考に作成</a:t>
            </a:r>
            <a:r>
              <a:rPr lang="ja-JP" altLang="en-US" sz="5000" dirty="0"/>
              <a:t>）</a:t>
            </a:r>
            <a:endParaRPr lang="en-US" altLang="ja-JP" sz="50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31</a:t>
            </a:fld>
            <a:endParaRPr kumimoji="1" lang="ja-JP" altLang="en-US"/>
          </a:p>
        </p:txBody>
      </p:sp>
    </p:spTree>
    <p:extLst>
      <p:ext uri="{BB962C8B-B14F-4D97-AF65-F5344CB8AC3E}">
        <p14:creationId xmlns:p14="http://schemas.microsoft.com/office/powerpoint/2010/main" val="443274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カ　留意点</a:t>
            </a:r>
            <a:endParaRPr kumimoji="1" lang="ja-JP" altLang="en-US" sz="2700" dirty="0">
              <a:solidFill>
                <a:schemeClr val="tx1"/>
              </a:solidFill>
            </a:endParaRPr>
          </a:p>
        </p:txBody>
      </p:sp>
      <p:sp>
        <p:nvSpPr>
          <p:cNvPr id="3" name="コンテンツ プレースホルダー 2"/>
          <p:cNvSpPr>
            <a:spLocks noGrp="1"/>
          </p:cNvSpPr>
          <p:nvPr>
            <p:ph idx="1"/>
          </p:nvPr>
        </p:nvSpPr>
        <p:spPr>
          <a:xfrm>
            <a:off x="677334" y="2308485"/>
            <a:ext cx="8596668" cy="3732877"/>
          </a:xfrm>
        </p:spPr>
        <p:txBody>
          <a:bodyPr>
            <a:normAutofit/>
          </a:bodyPr>
          <a:lstStyle/>
          <a:p>
            <a:pPr marL="0" indent="0" algn="just">
              <a:buNone/>
            </a:pPr>
            <a:r>
              <a:rPr lang="ja-JP" altLang="ja-JP" sz="2000" kern="100" dirty="0">
                <a:latin typeface="+mj-ea"/>
                <a:ea typeface="+mj-ea"/>
                <a:cs typeface="Times New Roman" panose="02020603050405020304" pitchFamily="18" charset="0"/>
              </a:rPr>
              <a:t>（ア）　性的言動に対する受け止め方は，男女間・個人間に差があり，</a:t>
            </a:r>
            <a:endParaRPr lang="en-US" altLang="ja-JP" sz="2000" kern="100" dirty="0">
              <a:latin typeface="+mj-ea"/>
              <a:ea typeface="+mj-ea"/>
              <a:cs typeface="Times New Roman" panose="02020603050405020304" pitchFamily="18" charset="0"/>
            </a:endParaRPr>
          </a:p>
          <a:p>
            <a:pPr marL="0" indent="0" algn="just">
              <a:buNone/>
            </a:pPr>
            <a:r>
              <a:rPr lang="ja-JP" altLang="en-US" sz="2000" kern="100" dirty="0">
                <a:latin typeface="+mj-ea"/>
                <a:ea typeface="+mj-ea"/>
                <a:cs typeface="Times New Roman" panose="02020603050405020304" pitchFamily="18" charset="0"/>
              </a:rPr>
              <a:t>　　　</a:t>
            </a:r>
            <a:r>
              <a:rPr lang="ja-JP" altLang="ja-JP" sz="2000" b="1" kern="100" dirty="0">
                <a:latin typeface="+mj-ea"/>
                <a:ea typeface="+mj-ea"/>
                <a:cs typeface="Times New Roman" panose="02020603050405020304" pitchFamily="18" charset="0"/>
              </a:rPr>
              <a:t>相手の判断が重要</a:t>
            </a:r>
            <a:r>
              <a:rPr lang="ja-JP" altLang="ja-JP" sz="2000" kern="100" dirty="0">
                <a:latin typeface="+mj-ea"/>
                <a:ea typeface="+mj-ea"/>
                <a:cs typeface="Times New Roman" panose="02020603050405020304" pitchFamily="18" charset="0"/>
              </a:rPr>
              <a:t>である。</a:t>
            </a:r>
            <a:endParaRPr lang="en-US" altLang="ja-JP" sz="2000" kern="100" dirty="0">
              <a:latin typeface="+mj-ea"/>
              <a:ea typeface="+mj-ea"/>
              <a:cs typeface="Times New Roman" panose="02020603050405020304" pitchFamily="18" charset="0"/>
            </a:endParaRPr>
          </a:p>
          <a:p>
            <a:pPr marL="0" indent="0" algn="just">
              <a:buNone/>
            </a:pPr>
            <a:endParaRPr lang="en-US" altLang="ja-JP" sz="2000" kern="100" dirty="0">
              <a:latin typeface="+mj-ea"/>
              <a:ea typeface="+mj-ea"/>
              <a:cs typeface="Times New Roman" panose="02020603050405020304" pitchFamily="18" charset="0"/>
            </a:endParaRPr>
          </a:p>
          <a:p>
            <a:pPr marL="0" indent="0" algn="just">
              <a:buNone/>
            </a:pPr>
            <a:r>
              <a:rPr lang="ja-JP" altLang="ja-JP" sz="2000" kern="100" dirty="0">
                <a:latin typeface="+mj-ea"/>
                <a:ea typeface="+mj-ea"/>
                <a:cs typeface="Times New Roman" panose="02020603050405020304" pitchFamily="18" charset="0"/>
              </a:rPr>
              <a:t>（イ）　セクハラか否かにつき，力関係の下，</a:t>
            </a:r>
            <a:r>
              <a:rPr lang="ja-JP" altLang="ja-JP" sz="2000" b="1" kern="100" dirty="0">
                <a:latin typeface="+mj-ea"/>
                <a:ea typeface="+mj-ea"/>
                <a:cs typeface="Times New Roman" panose="02020603050405020304" pitchFamily="18" charset="0"/>
              </a:rPr>
              <a:t>相手から明確な意思表示</a:t>
            </a:r>
            <a:endParaRPr lang="en-US" altLang="ja-JP" sz="2000" b="1" kern="100" dirty="0">
              <a:latin typeface="+mj-ea"/>
              <a:ea typeface="+mj-ea"/>
              <a:cs typeface="Times New Roman" panose="02020603050405020304" pitchFamily="18" charset="0"/>
            </a:endParaRPr>
          </a:p>
          <a:p>
            <a:pPr marL="0" indent="0" algn="just">
              <a:buNone/>
            </a:pPr>
            <a:r>
              <a:rPr lang="ja-JP" altLang="en-US" sz="2000" b="1" kern="100" dirty="0">
                <a:latin typeface="+mj-ea"/>
                <a:ea typeface="+mj-ea"/>
                <a:cs typeface="Times New Roman" panose="02020603050405020304" pitchFamily="18" charset="0"/>
              </a:rPr>
              <a:t>　　　</a:t>
            </a:r>
            <a:r>
              <a:rPr lang="ja-JP" altLang="ja-JP" sz="2000" b="1" kern="100" dirty="0">
                <a:latin typeface="+mj-ea"/>
                <a:ea typeface="+mj-ea"/>
                <a:cs typeface="Times New Roman" panose="02020603050405020304" pitchFamily="18" charset="0"/>
              </a:rPr>
              <a:t>があるとは限らない</a:t>
            </a:r>
            <a:r>
              <a:rPr lang="ja-JP" altLang="ja-JP" sz="2000" kern="100" dirty="0">
                <a:latin typeface="+mj-ea"/>
                <a:ea typeface="+mj-ea"/>
                <a:cs typeface="Times New Roman" panose="02020603050405020304" pitchFamily="18" charset="0"/>
              </a:rPr>
              <a:t>。</a:t>
            </a:r>
            <a:endParaRPr lang="en-US" altLang="ja-JP" sz="2000" kern="100" dirty="0">
              <a:latin typeface="+mj-ea"/>
              <a:ea typeface="+mj-ea"/>
              <a:cs typeface="Times New Roman" panose="02020603050405020304" pitchFamily="18" charset="0"/>
            </a:endParaRPr>
          </a:p>
          <a:p>
            <a:pPr marL="0" indent="0" algn="just">
              <a:buNone/>
            </a:pPr>
            <a:endParaRPr lang="en-US" altLang="ja-JP" sz="2000" kern="100" dirty="0">
              <a:latin typeface="+mj-ea"/>
              <a:ea typeface="+mj-ea"/>
              <a:cs typeface="Times New Roman" panose="02020603050405020304" pitchFamily="18" charset="0"/>
            </a:endParaRPr>
          </a:p>
          <a:p>
            <a:pPr marL="0" indent="0" algn="just">
              <a:buNone/>
            </a:pPr>
            <a:r>
              <a:rPr lang="ja-JP" altLang="ja-JP" sz="2000" kern="100" dirty="0">
                <a:latin typeface="+mj-ea"/>
                <a:ea typeface="+mj-ea"/>
                <a:cs typeface="Times New Roman" panose="02020603050405020304" pitchFamily="18" charset="0"/>
              </a:rPr>
              <a:t>（ウ）　問題提起をする者を，</a:t>
            </a:r>
            <a:r>
              <a:rPr lang="ja-JP" altLang="ja-JP" sz="2000" b="1" kern="100" dirty="0">
                <a:latin typeface="+mj-ea"/>
                <a:ea typeface="+mj-ea"/>
                <a:cs typeface="Times New Roman" panose="02020603050405020304" pitchFamily="18" charset="0"/>
              </a:rPr>
              <a:t>トラブルメーカーとしてみたり</a:t>
            </a:r>
            <a:r>
              <a:rPr lang="ja-JP" altLang="ja-JP" sz="2000" kern="100" dirty="0">
                <a:latin typeface="+mj-ea"/>
                <a:ea typeface="+mj-ea"/>
                <a:cs typeface="Times New Roman" panose="02020603050405020304" pitchFamily="18" charset="0"/>
              </a:rPr>
              <a:t>，</a:t>
            </a:r>
            <a:r>
              <a:rPr lang="ja-JP" altLang="ja-JP" sz="2000" b="1" kern="100" dirty="0">
                <a:latin typeface="+mj-ea"/>
                <a:ea typeface="+mj-ea"/>
                <a:cs typeface="Times New Roman" panose="02020603050405020304" pitchFamily="18" charset="0"/>
              </a:rPr>
              <a:t>問題を</a:t>
            </a:r>
            <a:endParaRPr lang="en-US" altLang="ja-JP" sz="2000" b="1" kern="100" dirty="0">
              <a:latin typeface="+mj-ea"/>
              <a:ea typeface="+mj-ea"/>
              <a:cs typeface="Times New Roman" panose="02020603050405020304" pitchFamily="18" charset="0"/>
            </a:endParaRPr>
          </a:p>
          <a:p>
            <a:pPr marL="0" indent="0" algn="just">
              <a:buNone/>
            </a:pPr>
            <a:r>
              <a:rPr lang="ja-JP" altLang="en-US" sz="2000" b="1" kern="100" dirty="0">
                <a:latin typeface="+mj-ea"/>
                <a:ea typeface="+mj-ea"/>
                <a:cs typeface="Times New Roman" panose="02020603050405020304" pitchFamily="18" charset="0"/>
              </a:rPr>
              <a:t>　　　</a:t>
            </a:r>
            <a:r>
              <a:rPr lang="ja-JP" altLang="ja-JP" sz="2000" b="1" kern="100" dirty="0">
                <a:latin typeface="+mj-ea"/>
                <a:ea typeface="+mj-ea"/>
                <a:cs typeface="Times New Roman" panose="02020603050405020304" pitchFamily="18" charset="0"/>
              </a:rPr>
              <a:t>個人間の問題として片づけない</a:t>
            </a:r>
            <a:r>
              <a:rPr lang="ja-JP" altLang="ja-JP" sz="2000" kern="100" dirty="0">
                <a:latin typeface="+mj-ea"/>
                <a:ea typeface="+mj-ea"/>
                <a:cs typeface="Times New Roman" panose="02020603050405020304" pitchFamily="18" charset="0"/>
              </a:rPr>
              <a:t>こと。</a:t>
            </a:r>
          </a:p>
          <a:p>
            <a:pPr marL="0" indent="0">
              <a:buNone/>
            </a:pPr>
            <a:endParaRPr lang="en-US" altLang="ja-JP" sz="2000" dirty="0">
              <a:latin typeface="+mj-ea"/>
              <a:ea typeface="+mj-ea"/>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32</a:t>
            </a:fld>
            <a:endParaRPr kumimoji="1" lang="ja-JP" altLang="en-US"/>
          </a:p>
        </p:txBody>
      </p:sp>
    </p:spTree>
    <p:extLst>
      <p:ext uri="{BB962C8B-B14F-4D97-AF65-F5344CB8AC3E}">
        <p14:creationId xmlns:p14="http://schemas.microsoft.com/office/powerpoint/2010/main" val="1077777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4813"/>
            <a:ext cx="8596668" cy="1573967"/>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800" dirty="0">
                <a:solidFill>
                  <a:schemeClr val="tx1"/>
                </a:solidFill>
              </a:rPr>
              <a:t>⑶　</a:t>
            </a:r>
            <a:r>
              <a:rPr lang="ja-JP" altLang="en-US" sz="3100" dirty="0">
                <a:solidFill>
                  <a:schemeClr val="tx1"/>
                </a:solidFill>
              </a:rPr>
              <a:t>パワー</a:t>
            </a:r>
            <a:r>
              <a:rPr lang="ja-JP" altLang="en-US" sz="2800" dirty="0">
                <a:solidFill>
                  <a:schemeClr val="tx1"/>
                </a:solidFill>
              </a:rPr>
              <a:t>・ハラスメント</a:t>
            </a:r>
            <a:endParaRPr kumimoji="1" lang="ja-JP" altLang="en-US" sz="2800" dirty="0">
              <a:solidFill>
                <a:schemeClr val="tx1"/>
              </a:solidFill>
            </a:endParaRPr>
          </a:p>
        </p:txBody>
      </p:sp>
      <p:sp>
        <p:nvSpPr>
          <p:cNvPr id="3" name="コンテンツ プレースホルダー 2"/>
          <p:cNvSpPr>
            <a:spLocks noGrp="1"/>
          </p:cNvSpPr>
          <p:nvPr>
            <p:ph idx="1"/>
          </p:nvPr>
        </p:nvSpPr>
        <p:spPr>
          <a:xfrm>
            <a:off x="989351" y="1858779"/>
            <a:ext cx="9323882" cy="4781863"/>
          </a:xfrm>
        </p:spPr>
        <p:txBody>
          <a:bodyPr>
            <a:normAutofit fontScale="92500" lnSpcReduction="10000"/>
          </a:bodyPr>
          <a:lstStyle/>
          <a:p>
            <a:pPr marL="0" indent="0">
              <a:buNone/>
            </a:pPr>
            <a:r>
              <a:rPr kumimoji="1" lang="ja-JP" altLang="en-US" sz="2600" dirty="0">
                <a:latin typeface="+mj-ea"/>
                <a:ea typeface="+mj-ea"/>
              </a:rPr>
              <a:t>ア　歴史</a:t>
            </a:r>
            <a:endParaRPr kumimoji="1" lang="en-US" altLang="ja-JP" sz="2600" dirty="0">
              <a:latin typeface="+mj-ea"/>
              <a:ea typeface="+mj-ea"/>
            </a:endParaRP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a:t>
            </a:r>
            <a:r>
              <a:rPr lang="ja-JP" altLang="ja-JP" kern="100" dirty="0">
                <a:latin typeface="Arial" panose="020B0604020202020204" pitchFamily="34" charset="0"/>
                <a:ea typeface="+mj-ea"/>
                <a:cs typeface="Arial" panose="020B0604020202020204" pitchFamily="34" charset="0"/>
              </a:rPr>
              <a:t>１９９０年代</a:t>
            </a:r>
            <a:r>
              <a:rPr lang="ja-JP" altLang="ja-JP" kern="100" dirty="0">
                <a:latin typeface="+mj-ea"/>
                <a:ea typeface="+mj-ea"/>
                <a:cs typeface="Times New Roman" panose="02020603050405020304" pitchFamily="18" charset="0"/>
              </a:rPr>
              <a:t>　　　　　</a:t>
            </a: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バブル崩壊－不景気</a:t>
            </a: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a:t>
            </a:r>
            <a:r>
              <a:rPr lang="ja-JP" altLang="ja-JP" kern="100" dirty="0">
                <a:latin typeface="Arial" panose="020B0604020202020204" pitchFamily="34" charset="0"/>
                <a:ea typeface="+mj-ea"/>
                <a:cs typeface="Arial" panose="020B0604020202020204" pitchFamily="34" charset="0"/>
              </a:rPr>
              <a:t>１９９０年代後半</a:t>
            </a:r>
            <a:r>
              <a:rPr lang="ja-JP" altLang="ja-JP" kern="100" dirty="0">
                <a:latin typeface="+mj-ea"/>
                <a:ea typeface="+mj-ea"/>
                <a:cs typeface="Times New Roman" panose="02020603050405020304" pitchFamily="18" charset="0"/>
              </a:rPr>
              <a:t>　　　</a:t>
            </a: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職場における上司によるプレッシャー</a:t>
            </a: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Arial" panose="020B0604020202020204" pitchFamily="34" charset="0"/>
                <a:ea typeface="+mj-ea"/>
                <a:cs typeface="Arial" panose="020B0604020202020204" pitchFamily="34" charset="0"/>
              </a:rPr>
              <a:t>～２０００年代初頭</a:t>
            </a:r>
            <a:r>
              <a:rPr lang="ja-JP" altLang="ja-JP" kern="100" dirty="0">
                <a:latin typeface="+mj-ea"/>
                <a:ea typeface="+mj-ea"/>
                <a:cs typeface="Times New Roman" panose="02020603050405020304" pitchFamily="18" charset="0"/>
              </a:rPr>
              <a:t>　　</a:t>
            </a: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リストラの嵐</a:t>
            </a:r>
          </a:p>
          <a:p>
            <a:pPr marL="0" indent="0" algn="just">
              <a:buNone/>
            </a:pPr>
            <a:r>
              <a:rPr lang="ja-JP" altLang="ja-JP" kern="100" dirty="0">
                <a:latin typeface="+mj-ea"/>
                <a:ea typeface="+mj-ea"/>
                <a:cs typeface="Times New Roman" panose="02020603050405020304" pitchFamily="18" charset="0"/>
              </a:rPr>
              <a:t>　　　　　　　　　　　　　　　　　　↓</a:t>
            </a: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　　　　　　メンタルバランスを崩す社員の増加が社会問題化</a:t>
            </a:r>
            <a:r>
              <a:rPr lang="ja-JP" altLang="en-US" kern="100" dirty="0">
                <a:latin typeface="+mj-ea"/>
                <a:ea typeface="+mj-ea"/>
                <a:cs typeface="Times New Roman" panose="02020603050405020304" pitchFamily="18" charset="0"/>
              </a:rPr>
              <a:t>　　　</a:t>
            </a:r>
            <a:endParaRPr lang="en-US" altLang="ja-JP" kern="100" dirty="0">
              <a:latin typeface="+mj-ea"/>
              <a:ea typeface="+mj-ea"/>
              <a:cs typeface="Times New Roman" panose="02020603050405020304" pitchFamily="18" charset="0"/>
            </a:endParaRP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　　　　　　　　　　　　　　　　　↓</a:t>
            </a: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a:t>
            </a:r>
            <a:r>
              <a:rPr lang="ja-JP" altLang="ja-JP" u="sng" kern="100" dirty="0">
                <a:latin typeface="Arial" panose="020B0604020202020204" pitchFamily="34" charset="0"/>
                <a:ea typeface="+mj-ea"/>
                <a:cs typeface="Arial" panose="020B0604020202020204" pitchFamily="34" charset="0"/>
              </a:rPr>
              <a:t>２００３年</a:t>
            </a:r>
            <a:r>
              <a:rPr lang="ja-JP" altLang="en-US" u="sng" kern="100" dirty="0">
                <a:latin typeface="+mj-ea"/>
                <a:ea typeface="+mj-ea"/>
                <a:cs typeface="Times New Roman" panose="02020603050405020304" pitchFamily="18" charset="0"/>
              </a:rPr>
              <a:t>　</a:t>
            </a:r>
            <a:r>
              <a:rPr lang="ja-JP" altLang="ja-JP" u="sng" kern="100" dirty="0">
                <a:latin typeface="+mj-ea"/>
                <a:ea typeface="+mj-ea"/>
                <a:cs typeface="Times New Roman" panose="02020603050405020304" pitchFamily="18" charset="0"/>
              </a:rPr>
              <a:t>　　　　　　岡田康子著</a:t>
            </a:r>
            <a:r>
              <a:rPr lang="ja-JP" altLang="ja-JP" b="1" u="sng" kern="100" dirty="0">
                <a:effectLst>
                  <a:outerShdw blurRad="38100" dist="38100" dir="2700000" algn="tl">
                    <a:srgbClr val="000000">
                      <a:alpha val="43137"/>
                    </a:srgbClr>
                  </a:outerShdw>
                </a:effectLst>
                <a:latin typeface="+mj-ea"/>
                <a:ea typeface="+mj-ea"/>
                <a:cs typeface="Times New Roman" panose="02020603050405020304" pitchFamily="18" charset="0"/>
              </a:rPr>
              <a:t>「許すな！パワーハラスメント」</a:t>
            </a:r>
          </a:p>
          <a:p>
            <a:pPr marL="0" indent="0" algn="just">
              <a:buNone/>
            </a:pPr>
            <a:r>
              <a:rPr lang="ja-JP" altLang="en-US" kern="100" dirty="0">
                <a:latin typeface="+mj-ea"/>
                <a:ea typeface="+mj-ea"/>
                <a:cs typeface="Times New Roman" panose="02020603050405020304" pitchFamily="18" charset="0"/>
              </a:rPr>
              <a:t>　　　　　　　　　　　　　　　　　　↓</a:t>
            </a:r>
            <a:r>
              <a:rPr lang="en-US" altLang="ja-JP" kern="100" dirty="0">
                <a:latin typeface="+mj-ea"/>
                <a:ea typeface="+mj-ea"/>
                <a:cs typeface="Times New Roman" panose="02020603050405020304" pitchFamily="18" charset="0"/>
              </a:rPr>
              <a:t> </a:t>
            </a:r>
            <a:endParaRPr lang="ja-JP" altLang="ja-JP" kern="100" dirty="0">
              <a:latin typeface="+mj-ea"/>
              <a:ea typeface="+mj-ea"/>
              <a:cs typeface="Times New Roman" panose="02020603050405020304" pitchFamily="18" charset="0"/>
            </a:endParaRP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　　　　「パワハラ」という言葉が浸透していった。</a:t>
            </a:r>
          </a:p>
          <a:p>
            <a:pPr marL="0" indent="0" algn="just">
              <a:buNone/>
            </a:pPr>
            <a:r>
              <a:rPr lang="ja-JP" altLang="en-US" kern="100" dirty="0">
                <a:latin typeface="+mj-ea"/>
                <a:ea typeface="+mj-ea"/>
                <a:cs typeface="Times New Roman" panose="02020603050405020304" pitchFamily="18" charset="0"/>
              </a:rPr>
              <a:t>　　　</a:t>
            </a:r>
            <a:r>
              <a:rPr lang="ja-JP" altLang="ja-JP" kern="100" dirty="0">
                <a:latin typeface="+mj-ea"/>
                <a:ea typeface="+mj-ea"/>
                <a:cs typeface="Times New Roman" panose="02020603050405020304" pitchFamily="18" charset="0"/>
              </a:rPr>
              <a:t>　　　　　しかし，正確な定義はあまり知られていなかった。</a:t>
            </a:r>
            <a:endParaRPr lang="en-US" altLang="ja-JP" kern="100" dirty="0">
              <a:latin typeface="+mj-ea"/>
              <a:ea typeface="+mj-ea"/>
              <a:cs typeface="Times New Roman" panose="02020603050405020304" pitchFamily="18" charset="0"/>
            </a:endParaRPr>
          </a:p>
          <a:p>
            <a:pPr marL="0" indent="0" algn="just">
              <a:buNone/>
            </a:pPr>
            <a:r>
              <a:rPr lang="ja-JP" altLang="en-US" kern="100" dirty="0">
                <a:latin typeface="+mj-ea"/>
                <a:ea typeface="+mj-ea"/>
                <a:cs typeface="Times New Roman" panose="02020603050405020304" pitchFamily="18" charset="0"/>
              </a:rPr>
              <a:t>　　　　　　　　　　　　　　　　　　↓</a:t>
            </a:r>
            <a:endParaRPr lang="ja-JP" altLang="ja-JP" kern="100" dirty="0">
              <a:latin typeface="+mj-ea"/>
              <a:ea typeface="+mj-ea"/>
              <a:cs typeface="Times New Roman" panose="02020603050405020304" pitchFamily="18" charset="0"/>
            </a:endParaRPr>
          </a:p>
          <a:p>
            <a:pPr marL="0" indent="0" algn="just">
              <a:buNone/>
            </a:pPr>
            <a:r>
              <a:rPr lang="ja-JP" altLang="ja-JP" kern="100" dirty="0">
                <a:latin typeface="+mj-ea"/>
                <a:ea typeface="+mj-ea"/>
                <a:cs typeface="Times New Roman" panose="02020603050405020304" pitchFamily="18" charset="0"/>
              </a:rPr>
              <a:t>　・</a:t>
            </a:r>
            <a:r>
              <a:rPr lang="ja-JP" altLang="ja-JP" kern="100" dirty="0">
                <a:latin typeface="Arial" panose="020B0604020202020204" pitchFamily="34" charset="0"/>
                <a:ea typeface="+mj-ea"/>
                <a:cs typeface="Arial" panose="020B0604020202020204" pitchFamily="34" charset="0"/>
              </a:rPr>
              <a:t>２０１２年</a:t>
            </a:r>
            <a:r>
              <a:rPr lang="ja-JP" altLang="ja-JP" kern="100" dirty="0">
                <a:latin typeface="+mj-ea"/>
                <a:ea typeface="+mj-ea"/>
                <a:cs typeface="Times New Roman" panose="02020603050405020304" pitchFamily="18" charset="0"/>
              </a:rPr>
              <a:t>　　　　　　</a:t>
            </a:r>
            <a:r>
              <a:rPr lang="ja-JP" altLang="en-US" kern="100" dirty="0">
                <a:latin typeface="+mj-ea"/>
                <a:ea typeface="+mj-ea"/>
                <a:cs typeface="Times New Roman" panose="02020603050405020304" pitchFamily="18" charset="0"/>
              </a:rPr>
              <a:t>　</a:t>
            </a:r>
            <a:r>
              <a:rPr lang="ja-JP" altLang="ja-JP" b="1" kern="100" dirty="0">
                <a:latin typeface="+mj-ea"/>
                <a:ea typeface="+mj-ea"/>
                <a:cs typeface="Times New Roman" panose="02020603050405020304" pitchFamily="18" charset="0"/>
              </a:rPr>
              <a:t>厚労省がパワハラの定義を再構築</a:t>
            </a:r>
          </a:p>
          <a:p>
            <a:pPr marL="0" indent="0">
              <a:buNone/>
            </a:pPr>
            <a:endParaRPr lang="en-US" altLang="ja-JP" dirty="0"/>
          </a:p>
          <a:p>
            <a:pPr marL="0" indent="0">
              <a:buNone/>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33</a:t>
            </a:fld>
            <a:endParaRPr kumimoji="1" lang="ja-JP" altLang="en-US"/>
          </a:p>
        </p:txBody>
      </p:sp>
      <p:sp>
        <p:nvSpPr>
          <p:cNvPr id="6" name="正方形/長方形 5"/>
          <p:cNvSpPr/>
          <p:nvPr/>
        </p:nvSpPr>
        <p:spPr>
          <a:xfrm>
            <a:off x="2338466" y="3672590"/>
            <a:ext cx="5651291" cy="404735"/>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正方形/長方形 6"/>
          <p:cNvSpPr/>
          <p:nvPr/>
        </p:nvSpPr>
        <p:spPr>
          <a:xfrm>
            <a:off x="2338466" y="5156616"/>
            <a:ext cx="5651291" cy="734519"/>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0360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34</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162" y="463997"/>
            <a:ext cx="4212235" cy="6049926"/>
          </a:xfrm>
          <a:prstGeom prst="rect">
            <a:avLst/>
          </a:prstGeom>
        </p:spPr>
      </p:pic>
    </p:spTree>
    <p:extLst>
      <p:ext uri="{BB962C8B-B14F-4D97-AF65-F5344CB8AC3E}">
        <p14:creationId xmlns:p14="http://schemas.microsoft.com/office/powerpoint/2010/main" val="580999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イ　</a:t>
            </a:r>
            <a:r>
              <a:rPr lang="ja-JP" altLang="en-US" sz="2700" dirty="0" smtClean="0">
                <a:solidFill>
                  <a:schemeClr val="tx1"/>
                </a:solidFill>
              </a:rPr>
              <a:t>本質</a:t>
            </a:r>
            <a:endParaRPr kumimoji="1" lang="ja-JP" altLang="en-US" sz="1800" dirty="0">
              <a:solidFill>
                <a:schemeClr val="tx1"/>
              </a:solidFill>
            </a:endParaRPr>
          </a:p>
        </p:txBody>
      </p:sp>
      <p:sp>
        <p:nvSpPr>
          <p:cNvPr id="3" name="コンテンツ プレースホルダー 2"/>
          <p:cNvSpPr>
            <a:spLocks noGrp="1"/>
          </p:cNvSpPr>
          <p:nvPr>
            <p:ph idx="1"/>
          </p:nvPr>
        </p:nvSpPr>
        <p:spPr/>
        <p:txBody>
          <a:bodyPr>
            <a:normAutofit/>
          </a:bodyPr>
          <a:lstStyle/>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　業務を遂行するにあたっては，</a:t>
            </a:r>
            <a:r>
              <a:rPr lang="ja-JP" altLang="en-US" sz="2400" u="sng" kern="100" dirty="0" smtClean="0">
                <a:latin typeface="メイリオ" panose="020B0604030504040204" pitchFamily="50" charset="-128"/>
                <a:ea typeface="メイリオ" panose="020B0604030504040204" pitchFamily="50" charset="-128"/>
                <a:cs typeface="Times New Roman" panose="02020603050405020304" pitchFamily="18" charset="0"/>
              </a:rPr>
              <a:t>時として，強制力をもつ</a:t>
            </a:r>
            <a:endParaRPr lang="en-US" altLang="ja-JP" sz="2400" u="sng"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u="sng" kern="100" dirty="0" smtClean="0">
                <a:latin typeface="メイリオ" panose="020B0604030504040204" pitchFamily="50" charset="-128"/>
                <a:ea typeface="メイリオ" panose="020B0604030504040204" pitchFamily="50" charset="-128"/>
                <a:cs typeface="Times New Roman" panose="02020603050405020304" pitchFamily="18" charset="0"/>
              </a:rPr>
              <a:t>業務命令を出したり，</a:t>
            </a:r>
            <a:r>
              <a:rPr lang="ja-JP" altLang="en-US" sz="2400" b="1" u="sng"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適切な指導・監督が必要</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であって，</a:t>
            </a:r>
            <a:endPar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その際に，相手方としては，不快な想いをすることも</a:t>
            </a:r>
            <a:endPar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あり得る。</a:t>
            </a:r>
            <a:endParaRPr kumimoji="1" lang="ja-JP" altLang="en-US" dirty="0">
              <a:latin typeface="+mj-ea"/>
              <a:ea typeface="+mj-ea"/>
            </a:endParaRPr>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35</a:t>
            </a:fld>
            <a:endParaRPr kumimoji="1" lang="ja-JP" altLang="en-US"/>
          </a:p>
        </p:txBody>
      </p:sp>
    </p:spTree>
    <p:extLst>
      <p:ext uri="{BB962C8B-B14F-4D97-AF65-F5344CB8AC3E}">
        <p14:creationId xmlns:p14="http://schemas.microsoft.com/office/powerpoint/2010/main" val="2424553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ウ　定義</a:t>
            </a:r>
            <a:endParaRPr kumimoji="1" lang="ja-JP" altLang="en-US" sz="1800" dirty="0">
              <a:solidFill>
                <a:schemeClr val="tx1"/>
              </a:solidFill>
            </a:endParaRPr>
          </a:p>
        </p:txBody>
      </p:sp>
      <p:sp>
        <p:nvSpPr>
          <p:cNvPr id="3" name="コンテンツ プレースホルダー 2"/>
          <p:cNvSpPr>
            <a:spLocks noGrp="1"/>
          </p:cNvSpPr>
          <p:nvPr>
            <p:ph idx="1"/>
          </p:nvPr>
        </p:nvSpPr>
        <p:spPr/>
        <p:txBody>
          <a:bodyPr>
            <a:normAutofit/>
          </a:bodyPr>
          <a:lstStyle/>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同じ職場で働く者に対して，</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職務上の地位や人間関係</a:t>
            </a:r>
            <a:endParaRPr lang="en-US" altLang="ja-JP" sz="2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などの職場内の優位性を背景</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に，</a:t>
            </a:r>
            <a:r>
              <a:rPr lang="ja-JP" altLang="ja-JP" sz="2400" b="1" u="sng"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業務の適正な範囲を</a:t>
            </a:r>
            <a:endParaRPr lang="en-US" altLang="ja-JP" sz="2400" b="1" u="sng"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b="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b="1" u="sng"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超えて</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精神的・身体的苦痛を与える</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又は</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職場環境を</a:t>
            </a:r>
            <a:endParaRPr lang="en-US" altLang="ja-JP" sz="2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悪化させる</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行為</a:t>
            </a:r>
          </a:p>
          <a:p>
            <a:pPr marL="0" indent="0">
              <a:buNone/>
            </a:pPr>
            <a:endParaRPr kumimoji="1" lang="ja-JP" altLang="en-US" dirty="0">
              <a:latin typeface="+mj-ea"/>
              <a:ea typeface="+mj-ea"/>
            </a:endParaRPr>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36</a:t>
            </a:fld>
            <a:endParaRPr kumimoji="1" lang="ja-JP" altLang="en-US"/>
          </a:p>
        </p:txBody>
      </p:sp>
    </p:spTree>
    <p:extLst>
      <p:ext uri="{BB962C8B-B14F-4D97-AF65-F5344CB8AC3E}">
        <p14:creationId xmlns:p14="http://schemas.microsoft.com/office/powerpoint/2010/main" val="3955976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386176" y="1429753"/>
            <a:ext cx="8887826" cy="359764"/>
          </a:xfrm>
        </p:spPr>
        <p:txBody>
          <a:bodyPr>
            <a:normAutofit fontScale="90000"/>
          </a:bodyPr>
          <a:lstStyle/>
          <a:p>
            <a:r>
              <a:rPr kumimoji="1" lang="ja-JP" altLang="en-US" sz="1600" dirty="0">
                <a:solidFill>
                  <a:schemeClr val="tx1"/>
                </a:solidFill>
              </a:rPr>
              <a:t>水谷英夫著「改定 予防・解決 職場の パワハラ セクハラ メンタルヘルス」</a:t>
            </a:r>
            <a:r>
              <a:rPr kumimoji="1" lang="ja-JP" altLang="en-US" sz="1600">
                <a:solidFill>
                  <a:schemeClr val="tx1"/>
                </a:solidFill>
              </a:rPr>
              <a:t>（</a:t>
            </a:r>
            <a:r>
              <a:rPr kumimoji="1" lang="ja-JP" altLang="en-US" sz="1600" smtClean="0">
                <a:solidFill>
                  <a:schemeClr val="tx1"/>
                </a:solidFill>
              </a:rPr>
              <a:t>日本</a:t>
            </a:r>
            <a:r>
              <a:rPr lang="ja-JP" altLang="en-US" sz="1600" smtClean="0">
                <a:solidFill>
                  <a:schemeClr val="tx1"/>
                </a:solidFill>
              </a:rPr>
              <a:t>加</a:t>
            </a:r>
            <a:r>
              <a:rPr lang="ja-JP" altLang="en-US" sz="1600">
                <a:solidFill>
                  <a:schemeClr val="tx1"/>
                </a:solidFill>
              </a:rPr>
              <a:t>除</a:t>
            </a:r>
            <a:r>
              <a:rPr kumimoji="1" lang="ja-JP" altLang="en-US" sz="1600" smtClean="0">
                <a:solidFill>
                  <a:schemeClr val="tx1"/>
                </a:solidFill>
              </a:rPr>
              <a:t>出版</a:t>
            </a:r>
            <a:r>
              <a:rPr kumimoji="1" lang="ja-JP" altLang="en-US" sz="1600" dirty="0">
                <a:solidFill>
                  <a:schemeClr val="tx1"/>
                </a:solidFill>
              </a:rPr>
              <a:t>株式会社）</a:t>
            </a:r>
            <a:r>
              <a:rPr kumimoji="1" lang="en-US" altLang="ja-JP" sz="1600" dirty="0">
                <a:solidFill>
                  <a:schemeClr val="tx1"/>
                </a:solidFill>
              </a:rPr>
              <a:t>28</a:t>
            </a:r>
            <a:r>
              <a:rPr kumimoji="1" lang="ja-JP" altLang="en-US" sz="1600" dirty="0">
                <a:solidFill>
                  <a:schemeClr val="tx1"/>
                </a:solidFill>
              </a:rPr>
              <a:t>頁</a:t>
            </a:r>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37</a:t>
            </a:fld>
            <a:endParaRPr kumimoji="1" lang="ja-JP" altLang="en-US"/>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25067" t="50054" r="23315" b="31585"/>
          <a:stretch/>
        </p:blipFill>
        <p:spPr>
          <a:xfrm rot="60000">
            <a:off x="644577" y="1963712"/>
            <a:ext cx="8334532" cy="4442775"/>
          </a:xfrm>
          <a:prstGeom prst="rect">
            <a:avLst/>
          </a:prstGeom>
        </p:spPr>
      </p:pic>
    </p:spTree>
    <p:extLst>
      <p:ext uri="{BB962C8B-B14F-4D97-AF65-F5344CB8AC3E}">
        <p14:creationId xmlns:p14="http://schemas.microsoft.com/office/powerpoint/2010/main" val="836692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944380"/>
            <a:ext cx="10583055" cy="5096982"/>
          </a:xfrm>
        </p:spPr>
        <p:txBody>
          <a:bodyPr>
            <a:noAutofit/>
          </a:bodyPr>
          <a:lstStyle/>
          <a:p>
            <a:pPr marL="0" indent="0" algn="just">
              <a:spcBef>
                <a:spcPts val="600"/>
              </a:spcBef>
              <a:buNone/>
            </a:pPr>
            <a:r>
              <a:rPr lang="ja-JP" altLang="en-US" sz="2200" kern="100" dirty="0" smtClean="0">
                <a:latin typeface="+mj-ea"/>
                <a:ea typeface="+mj-ea"/>
                <a:cs typeface="Times New Roman" panose="02020603050405020304" pitchFamily="18" charset="0"/>
              </a:rPr>
              <a:t>　　</a:t>
            </a:r>
            <a:r>
              <a:rPr lang="en-US" altLang="ja-JP" sz="2200" kern="100" dirty="0" smtClean="0">
                <a:latin typeface="+mj-ea"/>
                <a:ea typeface="+mj-ea"/>
                <a:cs typeface="Times New Roman" panose="02020603050405020304" pitchFamily="18" charset="0"/>
              </a:rPr>
              <a:t>【</a:t>
            </a:r>
            <a:r>
              <a:rPr lang="ja-JP" altLang="en-US" sz="2200" kern="100" dirty="0">
                <a:latin typeface="+mj-ea"/>
                <a:ea typeface="+mj-ea"/>
                <a:cs typeface="Times New Roman" panose="02020603050405020304" pitchFamily="18" charset="0"/>
              </a:rPr>
              <a:t>事例３</a:t>
            </a:r>
            <a:r>
              <a:rPr lang="en-US" altLang="ja-JP" sz="2200" kern="100" dirty="0" smtClean="0">
                <a:latin typeface="+mj-ea"/>
                <a:ea typeface="+mj-ea"/>
                <a:cs typeface="Times New Roman" panose="02020603050405020304" pitchFamily="18" charset="0"/>
              </a:rPr>
              <a:t>】</a:t>
            </a:r>
            <a:r>
              <a:rPr lang="ja-JP" altLang="en-US" sz="2200" kern="100" dirty="0" smtClean="0">
                <a:latin typeface="+mj-ea"/>
                <a:ea typeface="+mj-ea"/>
                <a:cs typeface="Times New Roman" panose="02020603050405020304" pitchFamily="18" charset="0"/>
              </a:rPr>
              <a:t>（飲み会を強制された？！）</a:t>
            </a:r>
            <a:endParaRPr lang="en-US" altLang="ja-JP" sz="2200" kern="100" dirty="0">
              <a:latin typeface="+mj-ea"/>
              <a:ea typeface="+mj-ea"/>
              <a:cs typeface="Times New Roman" panose="02020603050405020304" pitchFamily="18" charset="0"/>
            </a:endParaRP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あなた</a:t>
            </a:r>
            <a:r>
              <a:rPr lang="ja-JP" altLang="ja-JP" sz="2200" kern="100" dirty="0">
                <a:latin typeface="+mj-ea"/>
                <a:ea typeface="+mj-ea"/>
                <a:cs typeface="Times New Roman" panose="02020603050405020304" pitchFamily="18" charset="0"/>
              </a:rPr>
              <a:t>は，営業部のリーダー。</a:t>
            </a:r>
            <a:endParaRPr lang="en-US" altLang="ja-JP" sz="2200" kern="100" dirty="0">
              <a:latin typeface="+mj-ea"/>
              <a:ea typeface="+mj-ea"/>
              <a:cs typeface="Times New Roman" panose="02020603050405020304" pitchFamily="18" charset="0"/>
            </a:endParaRP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近頃</a:t>
            </a:r>
            <a:r>
              <a:rPr lang="ja-JP" altLang="ja-JP" sz="2200" kern="100" dirty="0">
                <a:latin typeface="+mj-ea"/>
                <a:ea typeface="+mj-ea"/>
                <a:cs typeface="Times New Roman" panose="02020603050405020304" pitchFamily="18" charset="0"/>
              </a:rPr>
              <a:t>，顧客からのクレームが増えているのは，チーム内</a:t>
            </a:r>
            <a:r>
              <a:rPr lang="ja-JP" altLang="ja-JP" sz="2200" kern="100" dirty="0" smtClean="0">
                <a:latin typeface="+mj-ea"/>
                <a:ea typeface="+mj-ea"/>
                <a:cs typeface="Times New Roman" panose="02020603050405020304" pitchFamily="18" charset="0"/>
              </a:rPr>
              <a:t>の</a:t>
            </a:r>
            <a:endParaRPr lang="en-US" altLang="ja-JP" sz="2200" kern="100" dirty="0" smtClean="0">
              <a:latin typeface="+mj-ea"/>
              <a:ea typeface="+mj-ea"/>
              <a:cs typeface="Times New Roman" panose="02020603050405020304" pitchFamily="18" charset="0"/>
            </a:endParaRP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コミュニケーション</a:t>
            </a:r>
            <a:r>
              <a:rPr lang="ja-JP" altLang="ja-JP" sz="2200" kern="100" dirty="0">
                <a:latin typeface="+mj-ea"/>
                <a:ea typeface="+mj-ea"/>
                <a:cs typeface="Times New Roman" panose="02020603050405020304" pitchFamily="18" charset="0"/>
              </a:rPr>
              <a:t>がうまくいってないからだと考えました。</a:t>
            </a: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そこ</a:t>
            </a:r>
            <a:r>
              <a:rPr lang="ja-JP" altLang="ja-JP" sz="2200" kern="100" dirty="0">
                <a:latin typeface="+mj-ea"/>
                <a:ea typeface="+mj-ea"/>
                <a:cs typeface="Times New Roman" panose="02020603050405020304" pitchFamily="18" charset="0"/>
              </a:rPr>
              <a:t>で，部下に対し，毎月第４金曜日を定例飲み会と</a:t>
            </a:r>
            <a:r>
              <a:rPr lang="ja-JP" altLang="ja-JP" sz="2200" kern="100" dirty="0" smtClean="0">
                <a:latin typeface="+mj-ea"/>
                <a:ea typeface="+mj-ea"/>
                <a:cs typeface="Times New Roman" panose="02020603050405020304" pitchFamily="18" charset="0"/>
              </a:rPr>
              <a:t>して</a:t>
            </a:r>
            <a:endParaRPr lang="en-US" altLang="ja-JP" sz="2200" kern="100" dirty="0" smtClean="0">
              <a:latin typeface="+mj-ea"/>
              <a:ea typeface="+mj-ea"/>
              <a:cs typeface="Times New Roman" panose="02020603050405020304" pitchFamily="18" charset="0"/>
            </a:endParaRP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開催すること</a:t>
            </a:r>
            <a:r>
              <a:rPr lang="ja-JP" altLang="ja-JP" sz="2200" kern="100" dirty="0">
                <a:latin typeface="+mj-ea"/>
                <a:ea typeface="+mj-ea"/>
                <a:cs typeface="Times New Roman" panose="02020603050405020304" pitchFamily="18" charset="0"/>
              </a:rPr>
              <a:t>を提案し，さっそく開催することにしました。</a:t>
            </a:r>
            <a:endParaRPr lang="en-US" altLang="ja-JP" sz="2200" kern="100" dirty="0">
              <a:latin typeface="+mj-ea"/>
              <a:ea typeface="+mj-ea"/>
              <a:cs typeface="Times New Roman" panose="02020603050405020304" pitchFamily="18" charset="0"/>
            </a:endParaRP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費用</a:t>
            </a:r>
            <a:r>
              <a:rPr lang="ja-JP" altLang="ja-JP" sz="2200" kern="100" dirty="0">
                <a:latin typeface="+mj-ea"/>
                <a:ea typeface="+mj-ea"/>
                <a:cs typeface="Times New Roman" panose="02020603050405020304" pitchFamily="18" charset="0"/>
              </a:rPr>
              <a:t>は，会議費で賄うのが前提です。</a:t>
            </a: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する</a:t>
            </a:r>
            <a:r>
              <a:rPr lang="ja-JP" altLang="ja-JP" sz="2200" kern="100" dirty="0">
                <a:latin typeface="+mj-ea"/>
                <a:ea typeface="+mj-ea"/>
                <a:cs typeface="Times New Roman" panose="02020603050405020304" pitchFamily="18" charset="0"/>
              </a:rPr>
              <a:t>と，部下から「それ，パワハラではないですか。」</a:t>
            </a:r>
            <a:r>
              <a:rPr lang="ja-JP" altLang="ja-JP" sz="2200" kern="100" dirty="0" smtClean="0">
                <a:latin typeface="+mj-ea"/>
                <a:ea typeface="+mj-ea"/>
                <a:cs typeface="Times New Roman" panose="02020603050405020304" pitchFamily="18" charset="0"/>
              </a:rPr>
              <a:t>と</a:t>
            </a:r>
            <a:endParaRPr lang="en-US" altLang="ja-JP" sz="2200" kern="100" dirty="0" smtClean="0">
              <a:latin typeface="+mj-ea"/>
              <a:ea typeface="+mj-ea"/>
              <a:cs typeface="Times New Roman" panose="02020603050405020304" pitchFamily="18" charset="0"/>
            </a:endParaRP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言われました。</a:t>
            </a:r>
            <a:endParaRPr lang="en-US" altLang="ja-JP" sz="2200" kern="100" dirty="0" smtClean="0">
              <a:latin typeface="+mj-ea"/>
              <a:ea typeface="+mj-ea"/>
              <a:cs typeface="Times New Roman" panose="02020603050405020304" pitchFamily="18" charset="0"/>
            </a:endParaRP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驚いた</a:t>
            </a:r>
            <a:r>
              <a:rPr lang="ja-JP" altLang="ja-JP" sz="2200" kern="100" dirty="0">
                <a:latin typeface="+mj-ea"/>
                <a:ea typeface="+mj-ea"/>
                <a:cs typeface="Times New Roman" panose="02020603050405020304" pitchFamily="18" charset="0"/>
              </a:rPr>
              <a:t>あなた。本当にパワハラなのでしょうか。</a:t>
            </a: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パワハラ</a:t>
            </a:r>
            <a:r>
              <a:rPr lang="ja-JP" altLang="en-US" sz="2200" kern="100" dirty="0">
                <a:latin typeface="+mj-ea"/>
                <a:ea typeface="+mj-ea"/>
                <a:cs typeface="Times New Roman" panose="02020603050405020304" pitchFamily="18" charset="0"/>
              </a:rPr>
              <a:t>とすれば，なぜでしょうか。</a:t>
            </a:r>
            <a:endParaRPr lang="en-US" altLang="ja-JP" sz="2200" kern="100" dirty="0">
              <a:latin typeface="+mj-ea"/>
              <a:ea typeface="+mj-ea"/>
              <a:cs typeface="Times New Roman" panose="02020603050405020304" pitchFamily="18" charset="0"/>
            </a:endParaRPr>
          </a:p>
          <a:p>
            <a:pPr marL="0" indent="0" algn="just">
              <a:spcBef>
                <a:spcPts val="600"/>
              </a:spcBef>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それ</a:t>
            </a:r>
            <a:r>
              <a:rPr lang="ja-JP" altLang="en-US" sz="2200" kern="100" dirty="0">
                <a:latin typeface="+mj-ea"/>
                <a:ea typeface="+mj-ea"/>
                <a:cs typeface="Times New Roman" panose="02020603050405020304" pitchFamily="18" charset="0"/>
              </a:rPr>
              <a:t>とも，</a:t>
            </a:r>
            <a:r>
              <a:rPr lang="ja-JP" altLang="ja-JP" sz="2200" kern="100" dirty="0">
                <a:latin typeface="+mj-ea"/>
                <a:ea typeface="+mj-ea"/>
                <a:cs typeface="Times New Roman" panose="02020603050405020304" pitchFamily="18" charset="0"/>
              </a:rPr>
              <a:t>パワハラではないのでしょうか。</a:t>
            </a:r>
          </a:p>
          <a:p>
            <a:pPr marL="0" indent="0">
              <a:buNone/>
            </a:pPr>
            <a:endParaRPr kumimoji="1" lang="ja-JP" altLang="en-US" sz="2400" dirty="0">
              <a:latin typeface="+mj-ea"/>
              <a:ea typeface="+mj-ea"/>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38</a:t>
            </a:fld>
            <a:endParaRPr kumimoji="1" lang="ja-JP" altLang="en-US"/>
          </a:p>
        </p:txBody>
      </p:sp>
    </p:spTree>
    <p:extLst>
      <p:ext uri="{BB962C8B-B14F-4D97-AF65-F5344CB8AC3E}">
        <p14:creationId xmlns:p14="http://schemas.microsoft.com/office/powerpoint/2010/main" val="1997492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124262"/>
            <a:ext cx="10583055" cy="4917100"/>
          </a:xfrm>
        </p:spPr>
        <p:txBody>
          <a:bodyPr>
            <a:noAutofit/>
          </a:bodyPr>
          <a:lstStyle/>
          <a:p>
            <a:pPr marL="0" indent="0" algn="just">
              <a:spcBef>
                <a:spcPts val="0"/>
              </a:spcBef>
              <a:buNone/>
            </a:pPr>
            <a:r>
              <a:rPr lang="ja-JP" altLang="en-US" sz="2200" kern="100" dirty="0" smtClean="0">
                <a:latin typeface="+mj-ea"/>
                <a:ea typeface="+mj-ea"/>
                <a:cs typeface="Times New Roman" panose="02020603050405020304" pitchFamily="18" charset="0"/>
              </a:rPr>
              <a:t>　　</a:t>
            </a:r>
            <a:r>
              <a:rPr lang="en-US" altLang="ja-JP" sz="2200" kern="100" dirty="0" smtClean="0">
                <a:latin typeface="+mj-ea"/>
                <a:ea typeface="+mj-ea"/>
                <a:cs typeface="Times New Roman" panose="02020603050405020304" pitchFamily="18" charset="0"/>
              </a:rPr>
              <a:t>【</a:t>
            </a:r>
            <a:r>
              <a:rPr lang="ja-JP" altLang="en-US" sz="2200" kern="100" dirty="0">
                <a:latin typeface="+mj-ea"/>
                <a:ea typeface="+mj-ea"/>
                <a:cs typeface="Times New Roman" panose="02020603050405020304" pitchFamily="18" charset="0"/>
              </a:rPr>
              <a:t>事例４</a:t>
            </a:r>
            <a:r>
              <a:rPr lang="en-US" altLang="ja-JP" sz="2200" kern="100" dirty="0" smtClean="0">
                <a:latin typeface="+mj-ea"/>
                <a:ea typeface="+mj-ea"/>
                <a:cs typeface="Times New Roman" panose="02020603050405020304" pitchFamily="18" charset="0"/>
              </a:rPr>
              <a:t>】</a:t>
            </a:r>
            <a:r>
              <a:rPr lang="ja-JP" altLang="en-US" sz="2200" kern="100" dirty="0" smtClean="0">
                <a:latin typeface="+mj-ea"/>
                <a:ea typeface="+mj-ea"/>
                <a:cs typeface="Times New Roman" panose="02020603050405020304" pitchFamily="18" charset="0"/>
              </a:rPr>
              <a:t>（打合せを強制された？！）</a:t>
            </a:r>
            <a:endParaRPr lang="en-US" altLang="ja-JP" sz="2200" kern="100" dirty="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取引先</a:t>
            </a:r>
            <a:r>
              <a:rPr lang="ja-JP" altLang="ja-JP" sz="2200" kern="100" dirty="0">
                <a:latin typeface="+mj-ea"/>
                <a:ea typeface="+mj-ea"/>
                <a:cs typeface="Times New Roman" panose="02020603050405020304" pitchFamily="18" charset="0"/>
              </a:rPr>
              <a:t>のＡ社とプロジェクトを進めているあなた。</a:t>
            </a: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ここ</a:t>
            </a:r>
            <a:r>
              <a:rPr lang="ja-JP" altLang="ja-JP" sz="2200" kern="100" dirty="0">
                <a:latin typeface="+mj-ea"/>
                <a:ea typeface="+mj-ea"/>
                <a:cs typeface="Times New Roman" panose="02020603050405020304" pitchFamily="18" charset="0"/>
              </a:rPr>
              <a:t>が正念場という段階で，取引先から電話が。</a:t>
            </a: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a:t>
            </a:r>
            <a:r>
              <a:rPr lang="ja-JP" altLang="ja-JP" sz="2200" kern="100" dirty="0">
                <a:latin typeface="+mj-ea"/>
                <a:ea typeface="+mj-ea"/>
                <a:cs typeface="Times New Roman" panose="02020603050405020304" pitchFamily="18" charset="0"/>
              </a:rPr>
              <a:t>悪いけど，今度予定されている打合せ，今日の午後</a:t>
            </a:r>
            <a:r>
              <a:rPr lang="ja-JP" altLang="ja-JP" sz="2200" kern="100" dirty="0" smtClean="0">
                <a:latin typeface="+mj-ea"/>
                <a:ea typeface="+mj-ea"/>
                <a:cs typeface="Times New Roman" panose="02020603050405020304" pitchFamily="18" charset="0"/>
              </a:rPr>
              <a:t>５時</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からにして</a:t>
            </a:r>
            <a:r>
              <a:rPr lang="ja-JP" altLang="ja-JP" sz="2200" kern="100" dirty="0">
                <a:latin typeface="+mj-ea"/>
                <a:ea typeface="+mj-ea"/>
                <a:cs typeface="Times New Roman" panose="02020603050405020304" pitchFamily="18" charset="0"/>
              </a:rPr>
              <a:t>もらえないか。どうしてもここでしか調整</a:t>
            </a:r>
            <a:r>
              <a:rPr lang="ja-JP" altLang="ja-JP" sz="2200" kern="100" dirty="0" smtClean="0">
                <a:latin typeface="+mj-ea"/>
                <a:ea typeface="+mj-ea"/>
                <a:cs typeface="Times New Roman" panose="02020603050405020304" pitchFamily="18" charset="0"/>
              </a:rPr>
              <a:t>できな</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かったんだが</a:t>
            </a:r>
            <a:r>
              <a:rPr lang="ja-JP" altLang="en-US" sz="2200" kern="100" dirty="0" smtClean="0">
                <a:latin typeface="+mj-ea"/>
                <a:ea typeface="+mj-ea"/>
                <a:cs typeface="Times New Roman" panose="02020603050405020304" pitchFamily="18" charset="0"/>
              </a:rPr>
              <a:t>，</a:t>
            </a:r>
            <a:r>
              <a:rPr lang="ja-JP" altLang="ja-JP" sz="2200" kern="100" dirty="0" smtClean="0">
                <a:latin typeface="+mj-ea"/>
                <a:ea typeface="+mj-ea"/>
                <a:cs typeface="Times New Roman" panose="02020603050405020304" pitchFamily="18" charset="0"/>
              </a:rPr>
              <a:t>ここ</a:t>
            </a:r>
            <a:r>
              <a:rPr lang="ja-JP" altLang="ja-JP" sz="2200" kern="100" dirty="0">
                <a:latin typeface="+mj-ea"/>
                <a:ea typeface="+mj-ea"/>
                <a:cs typeface="Times New Roman" panose="02020603050405020304" pitchFamily="18" charset="0"/>
              </a:rPr>
              <a:t>でしっかり話し合って，</a:t>
            </a:r>
            <a:r>
              <a:rPr lang="ja-JP" altLang="ja-JP" sz="2200" kern="100" dirty="0" smtClean="0">
                <a:latin typeface="+mj-ea"/>
                <a:ea typeface="+mj-ea"/>
                <a:cs typeface="Times New Roman" panose="02020603050405020304" pitchFamily="18" charset="0"/>
              </a:rPr>
              <a:t>まとめたい</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と</a:t>
            </a:r>
            <a:r>
              <a:rPr lang="ja-JP" altLang="ja-JP" sz="2200" kern="100" dirty="0">
                <a:latin typeface="+mj-ea"/>
                <a:ea typeface="+mj-ea"/>
                <a:cs typeface="Times New Roman" panose="02020603050405020304" pitchFamily="18" charset="0"/>
              </a:rPr>
              <a:t>思っているんだ。」</a:t>
            </a: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そこ</a:t>
            </a:r>
            <a:r>
              <a:rPr lang="ja-JP" altLang="ja-JP" sz="2200" kern="100" dirty="0">
                <a:latin typeface="+mj-ea"/>
                <a:ea typeface="+mj-ea"/>
                <a:cs typeface="Times New Roman" panose="02020603050405020304" pitchFamily="18" charset="0"/>
              </a:rPr>
              <a:t>で，あなたは，部下に，今日の午後５時，指定</a:t>
            </a:r>
            <a:r>
              <a:rPr lang="ja-JP" altLang="ja-JP" sz="2200" kern="100" dirty="0" smtClean="0">
                <a:latin typeface="+mj-ea"/>
                <a:ea typeface="+mj-ea"/>
                <a:cs typeface="Times New Roman" panose="02020603050405020304" pitchFamily="18" charset="0"/>
              </a:rPr>
              <a:t>された</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会議室に赴く</a:t>
            </a:r>
            <a:r>
              <a:rPr lang="ja-JP" altLang="ja-JP" sz="2200" kern="100" dirty="0">
                <a:latin typeface="+mj-ea"/>
                <a:ea typeface="+mj-ea"/>
                <a:cs typeface="Times New Roman" panose="02020603050405020304" pitchFamily="18" charset="0"/>
              </a:rPr>
              <a:t>ように伝えました。</a:t>
            </a: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a:t>
            </a:r>
            <a:r>
              <a:rPr lang="ja-JP" altLang="ja-JP" sz="2200" kern="100" dirty="0" smtClean="0">
                <a:latin typeface="+mj-ea"/>
                <a:ea typeface="+mj-ea"/>
                <a:cs typeface="Times New Roman" panose="02020603050405020304" pitchFamily="18" charset="0"/>
              </a:rPr>
              <a:t>あなた</a:t>
            </a:r>
            <a:r>
              <a:rPr lang="ja-JP" altLang="ja-JP" sz="2200" kern="100" dirty="0">
                <a:latin typeface="+mj-ea"/>
                <a:ea typeface="+mj-ea"/>
                <a:cs typeface="Times New Roman" panose="02020603050405020304" pitchFamily="18" charset="0"/>
              </a:rPr>
              <a:t>の指示はパワハラにあたりますか。</a:t>
            </a:r>
          </a:p>
          <a:p>
            <a:pPr marL="0" indent="0">
              <a:buNone/>
            </a:pPr>
            <a:endParaRPr kumimoji="1" lang="ja-JP" altLang="en-US" sz="2400" dirty="0">
              <a:latin typeface="+mj-ea"/>
              <a:ea typeface="+mj-ea"/>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39</a:t>
            </a:fld>
            <a:endParaRPr kumimoji="1" lang="ja-JP" altLang="en-US"/>
          </a:p>
        </p:txBody>
      </p:sp>
    </p:spTree>
    <p:extLst>
      <p:ext uri="{BB962C8B-B14F-4D97-AF65-F5344CB8AC3E}">
        <p14:creationId xmlns:p14="http://schemas.microsoft.com/office/powerpoint/2010/main" val="306130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4</a:t>
            </a:fld>
            <a:endParaRPr kumimoji="1" lang="ja-JP" altLang="en-US"/>
          </a:p>
        </p:txBody>
      </p:sp>
      <p:sp>
        <p:nvSpPr>
          <p:cNvPr id="4" name="コンテンツ プレースホルダー 2"/>
          <p:cNvSpPr>
            <a:spLocks noGrp="1"/>
          </p:cNvSpPr>
          <p:nvPr>
            <p:ph idx="1"/>
          </p:nvPr>
        </p:nvSpPr>
        <p:spPr>
          <a:xfrm>
            <a:off x="1216980" y="344774"/>
            <a:ext cx="8596668" cy="1154242"/>
          </a:xfrm>
        </p:spPr>
        <p:txBody>
          <a:bodyPr>
            <a:normAutofit fontScale="55000" lnSpcReduction="20000"/>
          </a:bodyPr>
          <a:lstStyle/>
          <a:p>
            <a:pPr marL="0" indent="0">
              <a:buNone/>
            </a:pPr>
            <a:r>
              <a:rPr lang="ja-JP" altLang="en-US" sz="4000" dirty="0">
                <a:effectLst>
                  <a:outerShdw blurRad="38100" dist="38100" dir="2700000" algn="tl">
                    <a:srgbClr val="000000">
                      <a:alpha val="43137"/>
                    </a:srgbClr>
                  </a:outerShdw>
                </a:effectLst>
              </a:rPr>
              <a:t>　</a:t>
            </a:r>
            <a:r>
              <a:rPr lang="ja-JP" altLang="en-US" sz="4000" dirty="0" smtClean="0">
                <a:effectLst>
                  <a:outerShdw blurRad="38100" dist="38100" dir="2700000" algn="tl">
                    <a:srgbClr val="000000">
                      <a:alpha val="43137"/>
                    </a:srgbClr>
                  </a:outerShdw>
                </a:effectLst>
              </a:rPr>
              <a:t>　</a:t>
            </a:r>
            <a:endParaRPr lang="en-US" altLang="ja-JP" sz="4000" dirty="0" smtClean="0">
              <a:effectLst>
                <a:outerShdw blurRad="38100" dist="38100" dir="2700000" algn="tl">
                  <a:srgbClr val="000000">
                    <a:alpha val="43137"/>
                  </a:srgbClr>
                </a:outerShdw>
              </a:effectLst>
            </a:endParaRPr>
          </a:p>
          <a:p>
            <a:pPr marL="0" indent="0">
              <a:buNone/>
            </a:pPr>
            <a:r>
              <a:rPr lang="ja-JP" altLang="en-US" sz="4000" dirty="0">
                <a:effectLst>
                  <a:outerShdw blurRad="38100" dist="38100" dir="2700000" algn="tl">
                    <a:srgbClr val="000000">
                      <a:alpha val="43137"/>
                    </a:srgbClr>
                  </a:outerShdw>
                </a:effectLst>
              </a:rPr>
              <a:t>　</a:t>
            </a:r>
            <a:r>
              <a:rPr lang="ja-JP" altLang="en-US" sz="4000" dirty="0" smtClean="0">
                <a:effectLst>
                  <a:outerShdw blurRad="38100" dist="38100" dir="2700000" algn="tl">
                    <a:srgbClr val="000000">
                      <a:alpha val="43137"/>
                    </a:srgbClr>
                  </a:outerShdw>
                </a:effectLst>
              </a:rPr>
              <a:t>　</a:t>
            </a:r>
            <a:endParaRPr kumimoji="1" lang="en-US" altLang="ja-JP" sz="4000" dirty="0" smtClean="0"/>
          </a:p>
          <a:p>
            <a:pPr marL="0" indent="0">
              <a:buNone/>
            </a:pPr>
            <a:r>
              <a:rPr lang="ja-JP" altLang="en-US" sz="4000" dirty="0"/>
              <a:t>　</a:t>
            </a:r>
            <a:r>
              <a:rPr lang="ja-JP" altLang="en-US" sz="2900" dirty="0" smtClean="0"/>
              <a:t>　平成３０年７月１４日（土）　日経新聞・朝刊・２０面</a:t>
            </a:r>
            <a:endParaRPr kumimoji="1" lang="ja-JP" altLang="en-US" sz="2900" dirty="0"/>
          </a:p>
        </p:txBody>
      </p:sp>
      <p:pic>
        <p:nvPicPr>
          <p:cNvPr id="5" name="図 4"/>
          <p:cNvPicPr/>
          <p:nvPr/>
        </p:nvPicPr>
        <p:blipFill rotWithShape="1">
          <a:blip r:embed="rId2" cstate="print">
            <a:extLst>
              <a:ext uri="{28A0092B-C50C-407E-A947-70E740481C1C}">
                <a14:useLocalDpi xmlns:a14="http://schemas.microsoft.com/office/drawing/2010/main" val="0"/>
              </a:ext>
            </a:extLst>
          </a:blip>
          <a:srcRect l="56879" t="25437" r="37857" b="20167"/>
          <a:stretch/>
        </p:blipFill>
        <p:spPr bwMode="auto">
          <a:xfrm>
            <a:off x="7269760" y="1594774"/>
            <a:ext cx="590550" cy="5090838"/>
          </a:xfrm>
          <a:prstGeom prst="rect">
            <a:avLst/>
          </a:prstGeom>
          <a:ln>
            <a:noFill/>
          </a:ln>
          <a:extLst>
            <a:ext uri="{53640926-AAD7-44D8-BBD7-CCE9431645EC}">
              <a14:shadowObscured xmlns:a14="http://schemas.microsoft.com/office/drawing/2010/main"/>
            </a:ext>
          </a:extLst>
        </p:spPr>
      </p:pic>
      <p:pic>
        <p:nvPicPr>
          <p:cNvPr id="6" name="図 5"/>
          <p:cNvPicPr/>
          <p:nvPr/>
        </p:nvPicPr>
        <p:blipFill rotWithShape="1">
          <a:blip r:embed="rId2" cstate="print">
            <a:extLst>
              <a:ext uri="{28A0092B-C50C-407E-A947-70E740481C1C}">
                <a14:useLocalDpi xmlns:a14="http://schemas.microsoft.com/office/drawing/2010/main" val="0"/>
              </a:ext>
            </a:extLst>
          </a:blip>
          <a:srcRect l="13067" t="21296" r="63839" b="36956"/>
          <a:stretch/>
        </p:blipFill>
        <p:spPr bwMode="auto">
          <a:xfrm>
            <a:off x="1997439" y="1622605"/>
            <a:ext cx="4541967" cy="50630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8537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エ　判断基準</a:t>
            </a:r>
            <a:endParaRPr kumimoji="1" lang="ja-JP" altLang="en-US" sz="1800" dirty="0">
              <a:solidFill>
                <a:schemeClr val="tx1"/>
              </a:solidFill>
            </a:endParaRPr>
          </a:p>
        </p:txBody>
      </p:sp>
      <p:sp>
        <p:nvSpPr>
          <p:cNvPr id="3" name="コンテンツ プレースホルダー 2"/>
          <p:cNvSpPr>
            <a:spLocks noGrp="1"/>
          </p:cNvSpPr>
          <p:nvPr>
            <p:ph idx="1"/>
          </p:nvPr>
        </p:nvSpPr>
        <p:spPr/>
        <p:txBody>
          <a:bodyPr>
            <a:normAutofit fontScale="92500" lnSpcReduction="10000"/>
          </a:bodyPr>
          <a:lstStyle/>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同じ職場で働く者に対して，</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職務上の地位や人間関係</a:t>
            </a:r>
            <a:endParaRPr lang="en-US" altLang="ja-JP" sz="2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などの職場内の優位性を背景</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に，</a:t>
            </a:r>
            <a:r>
              <a:rPr lang="ja-JP" altLang="ja-JP" sz="2400" b="1" u="sng"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業務の適正な範囲を</a:t>
            </a:r>
            <a:endParaRPr lang="en-US" altLang="ja-JP" sz="2400" b="1" u="sng"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b="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b="1" u="sng"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超えて</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精神的・身体的苦痛を与える</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又は</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職場環境を</a:t>
            </a:r>
            <a:endParaRPr lang="en-US" altLang="ja-JP" sz="2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b="1" kern="100" dirty="0">
                <a:latin typeface="メイリオ" panose="020B0604030504040204" pitchFamily="50" charset="-128"/>
                <a:ea typeface="メイリオ" panose="020B0604030504040204" pitchFamily="50" charset="-128"/>
                <a:cs typeface="Times New Roman" panose="02020603050405020304" pitchFamily="18" charset="0"/>
              </a:rPr>
              <a:t>悪化させる</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行為</a:t>
            </a:r>
          </a:p>
          <a:p>
            <a:pPr marL="0" indent="0">
              <a:buNone/>
            </a:pPr>
            <a:r>
              <a:rPr kumimoji="1" lang="ja-JP" altLang="en-US" sz="2400" dirty="0">
                <a:latin typeface="+mj-ea"/>
                <a:ea typeface="+mj-ea"/>
              </a:rPr>
              <a:t>　　　　　　　　　　　　↓</a:t>
            </a:r>
            <a:endParaRPr kumimoji="1" lang="en-US" altLang="ja-JP" sz="2400" dirty="0">
              <a:latin typeface="+mj-ea"/>
              <a:ea typeface="+mj-ea"/>
            </a:endParaRPr>
          </a:p>
          <a:p>
            <a:pPr marL="0" indent="0">
              <a:buNone/>
            </a:pPr>
            <a:r>
              <a:rPr lang="ja-JP" altLang="en-US" sz="2400" dirty="0">
                <a:latin typeface="+mj-ea"/>
                <a:ea typeface="+mj-ea"/>
              </a:rPr>
              <a:t>　　　　　</a:t>
            </a:r>
            <a:r>
              <a:rPr lang="ja-JP" altLang="en-US" sz="2400" dirty="0">
                <a:effectLst>
                  <a:outerShdw blurRad="38100" dist="38100" dir="2700000" algn="tl">
                    <a:srgbClr val="000000">
                      <a:alpha val="43137"/>
                    </a:srgbClr>
                  </a:outerShdw>
                </a:effectLst>
                <a:latin typeface="+mj-ea"/>
                <a:ea typeface="+mj-ea"/>
              </a:rPr>
              <a:t>指導とパワハラの境界</a:t>
            </a:r>
            <a:r>
              <a:rPr lang="ja-JP" altLang="en-US" sz="2400" dirty="0">
                <a:latin typeface="+mj-ea"/>
                <a:ea typeface="+mj-ea"/>
              </a:rPr>
              <a:t>の判断が難しい。</a:t>
            </a:r>
            <a:endParaRPr lang="en-US" altLang="ja-JP" sz="2400" dirty="0">
              <a:latin typeface="+mj-ea"/>
              <a:ea typeface="+mj-ea"/>
            </a:endParaRPr>
          </a:p>
          <a:p>
            <a:pPr marL="0" indent="0">
              <a:buNone/>
            </a:pPr>
            <a:r>
              <a:rPr kumimoji="1" lang="ja-JP" altLang="en-US" sz="2400" dirty="0">
                <a:latin typeface="+mj-ea"/>
                <a:ea typeface="+mj-ea"/>
              </a:rPr>
              <a:t>　　　　　　　　　　　　↓</a:t>
            </a:r>
            <a:endParaRPr kumimoji="1" lang="en-US" altLang="ja-JP" sz="2400" dirty="0">
              <a:latin typeface="+mj-ea"/>
              <a:ea typeface="+mj-ea"/>
            </a:endParaRPr>
          </a:p>
          <a:p>
            <a:pPr marL="0" indent="0">
              <a:buNone/>
            </a:pPr>
            <a:r>
              <a:rPr lang="ja-JP" altLang="en-US" sz="2400" dirty="0">
                <a:latin typeface="+mj-ea"/>
                <a:ea typeface="+mj-ea"/>
              </a:rPr>
              <a:t>　　　　</a:t>
            </a:r>
            <a:r>
              <a:rPr lang="ja-JP" altLang="en-US" sz="2400" b="1" u="sng" dirty="0">
                <a:effectLst>
                  <a:outerShdw blurRad="38100" dist="38100" dir="2700000" algn="tl">
                    <a:srgbClr val="000000">
                      <a:alpha val="43137"/>
                    </a:srgbClr>
                  </a:outerShdw>
                </a:effectLst>
                <a:latin typeface="+mj-ea"/>
                <a:ea typeface="+mj-ea"/>
              </a:rPr>
              <a:t>業務上の必要性（・相当性）</a:t>
            </a:r>
            <a:r>
              <a:rPr lang="ja-JP" altLang="en-US" sz="2400" dirty="0">
                <a:latin typeface="+mj-ea"/>
                <a:ea typeface="+mj-ea"/>
              </a:rPr>
              <a:t>がメルクマール</a:t>
            </a:r>
            <a:endParaRPr kumimoji="1" lang="ja-JP" altLang="en-US" sz="2400" dirty="0">
              <a:latin typeface="+mj-ea"/>
              <a:ea typeface="+mj-ea"/>
            </a:endParaRPr>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40</a:t>
            </a:fld>
            <a:endParaRPr kumimoji="1" lang="ja-JP" altLang="en-US"/>
          </a:p>
        </p:txBody>
      </p:sp>
    </p:spTree>
    <p:extLst>
      <p:ext uri="{BB962C8B-B14F-4D97-AF65-F5344CB8AC3E}">
        <p14:creationId xmlns:p14="http://schemas.microsoft.com/office/powerpoint/2010/main" val="837309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2246" y="2865126"/>
            <a:ext cx="8596668" cy="3176235"/>
          </a:xfrm>
        </p:spPr>
        <p:txBody>
          <a:bodyPr>
            <a:normAutofit/>
          </a:bodyPr>
          <a:lstStyle/>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業務上合理的な理由のあるセクシュアル・</a:t>
            </a:r>
            <a:r>
              <a:rPr lang="ja-JP" altLang="ja-JP" sz="2400"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ハラスメント</a:t>
            </a:r>
            <a:endParaRPr lang="en-US" altLang="ja-JP" sz="2400"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ja-JP" sz="2400"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2400"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あり得ない</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が，</a:t>
            </a:r>
            <a:r>
              <a:rPr lang="ja-JP" altLang="ja-JP" sz="2400" u="sng"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パワー・ハラスメントと言われる</a:t>
            </a:r>
            <a:r>
              <a:rPr lang="ja-JP" altLang="ja-JP" sz="2400" u="sng"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行為</a:t>
            </a:r>
            <a:endParaRPr lang="en-US" altLang="ja-JP" sz="2400" u="sng"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ja-JP" sz="2400" u="sng"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2400" u="sng"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中には，</a:t>
            </a:r>
            <a:r>
              <a:rPr lang="ja-JP" altLang="ja-JP" sz="2400" b="1" u="sng"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業務上合理的な理由のあるものがあり得る</a:t>
            </a:r>
            <a:r>
              <a:rPr lang="ja-JP"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と</a:t>
            </a:r>
            <a:endPar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いう</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ところに，パワー・ハラスメント特有の困難さがある。</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endParaRPr lang="en-US" altLang="ja-JP" sz="1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（厚労省　職場のパワーハラスメント防止対策についての検討会報告書　平成３０年３月　１０頁）</a:t>
            </a:r>
            <a:endPar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endParaRPr kumimoji="1" lang="ja-JP" altLang="en-US" sz="2400" dirty="0">
              <a:latin typeface="+mj-ea"/>
              <a:ea typeface="+mj-ea"/>
            </a:endParaRPr>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41</a:t>
            </a:fld>
            <a:endParaRPr kumimoji="1" lang="ja-JP" altLang="en-US"/>
          </a:p>
        </p:txBody>
      </p:sp>
    </p:spTree>
    <p:extLst>
      <p:ext uri="{BB962C8B-B14F-4D97-AF65-F5344CB8AC3E}">
        <p14:creationId xmlns:p14="http://schemas.microsoft.com/office/powerpoint/2010/main" val="1626658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オ　類型</a:t>
            </a:r>
            <a:endParaRPr kumimoji="1" lang="ja-JP" altLang="en-US" sz="1800" dirty="0">
              <a:solidFill>
                <a:schemeClr val="tx1"/>
              </a:solidFill>
            </a:endParaRPr>
          </a:p>
        </p:txBody>
      </p:sp>
      <p:sp>
        <p:nvSpPr>
          <p:cNvPr id="3" name="コンテンツ プレースホルダー 2"/>
          <p:cNvSpPr>
            <a:spLocks noGrp="1"/>
          </p:cNvSpPr>
          <p:nvPr>
            <p:ph idx="1"/>
          </p:nvPr>
        </p:nvSpPr>
        <p:spPr/>
        <p:txBody>
          <a:bodyPr>
            <a:normAutofit fontScale="92500" lnSpcReduction="10000"/>
          </a:bodyPr>
          <a:lstStyle/>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①暴行・傷害（身体的な攻撃）</a:t>
            </a: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②脅迫・名誉毀損・侮辱・ひどい暴言（精神的な攻撃）</a:t>
            </a: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③隔離・仲間外し・無視（人間関係からの切り離し）</a:t>
            </a: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④業務上明らかに不要なことや遂行不可能なことの強制，</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仕事の妨害（過大な要求）</a:t>
            </a: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⑤業務上の合理性なく，能力や経験とかけ離れた程度の</a:t>
            </a:r>
            <a:endParaRPr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低い仕事を命じることや仕事を与えないこと（過小な要求）</a:t>
            </a:r>
          </a:p>
          <a:p>
            <a:pPr marL="0" indent="0" algn="just">
              <a:buNone/>
            </a:pPr>
            <a:r>
              <a:rPr lang="ja-JP" altLang="en-US" sz="2400" kern="100" dirty="0">
                <a:latin typeface="+mj-ea"/>
                <a:ea typeface="+mj-ea"/>
                <a:cs typeface="Times New Roman" panose="02020603050405020304" pitchFamily="18" charset="0"/>
              </a:rPr>
              <a:t>　</a:t>
            </a:r>
            <a:r>
              <a:rPr lang="ja-JP" altLang="ja-JP" sz="2400" kern="100" dirty="0">
                <a:latin typeface="+mj-ea"/>
                <a:ea typeface="+mj-ea"/>
                <a:cs typeface="Times New Roman" panose="02020603050405020304" pitchFamily="18" charset="0"/>
              </a:rPr>
              <a:t>⑥私的なことに過度に立ち入ること（個の侵害）</a:t>
            </a:r>
          </a:p>
          <a:p>
            <a:pPr marL="0" indent="0" algn="just">
              <a:buNone/>
            </a:pPr>
            <a:endParaRPr kumimoji="1" lang="ja-JP" altLang="en-US" sz="2400" dirty="0">
              <a:latin typeface="+mj-ea"/>
              <a:ea typeface="+mj-ea"/>
            </a:endParaRPr>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42</a:t>
            </a:fld>
            <a:endParaRPr kumimoji="1" lang="ja-JP" altLang="en-US"/>
          </a:p>
        </p:txBody>
      </p:sp>
    </p:spTree>
    <p:extLst>
      <p:ext uri="{BB962C8B-B14F-4D97-AF65-F5344CB8AC3E}">
        <p14:creationId xmlns:p14="http://schemas.microsoft.com/office/powerpoint/2010/main" val="1430000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4" y="3117954"/>
            <a:ext cx="8596668" cy="2923408"/>
          </a:xfrm>
        </p:spPr>
        <p:txBody>
          <a:bodyPr/>
          <a:lstStyle/>
          <a:p>
            <a:pPr marL="0" indent="0">
              <a:buNone/>
            </a:pPr>
            <a:r>
              <a:rPr lang="ja-JP" altLang="en-US" dirty="0"/>
              <a:t>　　　</a:t>
            </a:r>
            <a:endParaRPr lang="en-US" altLang="ja-JP" dirty="0"/>
          </a:p>
          <a:p>
            <a:pPr marL="0" indent="0">
              <a:buNone/>
            </a:pPr>
            <a:r>
              <a:rPr lang="ja-JP" altLang="en-US" sz="2200" dirty="0">
                <a:solidFill>
                  <a:prstClr val="black"/>
                </a:solidFill>
                <a:cs typeface="+mj-cs"/>
              </a:rPr>
              <a:t>　　</a:t>
            </a:r>
            <a:r>
              <a:rPr lang="ja-JP" altLang="en-US" sz="2800" dirty="0">
                <a:solidFill>
                  <a:prstClr val="black"/>
                </a:solidFill>
                <a:cs typeface="+mj-cs"/>
              </a:rPr>
              <a:t>（参考）「あかるい職場応援団」</a:t>
            </a:r>
            <a:endParaRPr lang="en-US" altLang="ja-JP" sz="2400" dirty="0"/>
          </a:p>
          <a:p>
            <a:pPr marL="0" indent="0">
              <a:buNone/>
            </a:pPr>
            <a:r>
              <a:rPr lang="ja-JP" altLang="en-US" dirty="0"/>
              <a:t>　　　　　　　　　　</a:t>
            </a:r>
            <a:r>
              <a:rPr lang="en-US" altLang="ja-JP" dirty="0">
                <a:hlinkClick r:id="rId2"/>
              </a:rPr>
              <a:t>https://www.no-pawahara.mhlw.go.jp/</a:t>
            </a:r>
            <a:endParaRPr lang="en-US" altLang="ja-JP" dirty="0"/>
          </a:p>
          <a:p>
            <a:pPr marL="0" indent="0">
              <a:buNone/>
            </a:pPr>
            <a:endParaRPr kumimoji="1" lang="en-US" altLang="ja-JP" dirty="0"/>
          </a:p>
          <a:p>
            <a:pPr marL="0" indent="0">
              <a:buNone/>
            </a:pPr>
            <a:r>
              <a:rPr lang="ja-JP" altLang="en-US" dirty="0"/>
              <a:t>　　　　　　　　　　</a:t>
            </a:r>
            <a:r>
              <a:rPr lang="en-US" altLang="ja-JP" dirty="0"/>
              <a:t>…</a:t>
            </a:r>
            <a:r>
              <a:rPr lang="ja-JP" altLang="en-US" dirty="0"/>
              <a:t>パワハラ対策についての総合情報</a:t>
            </a:r>
            <a:r>
              <a:rPr lang="ja-JP" altLang="en-US" dirty="0" smtClean="0"/>
              <a:t>サイト</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43</a:t>
            </a:fld>
            <a:endParaRPr kumimoji="1" lang="ja-JP" altLang="en-US"/>
          </a:p>
        </p:txBody>
      </p:sp>
    </p:spTree>
    <p:extLst>
      <p:ext uri="{BB962C8B-B14F-4D97-AF65-F5344CB8AC3E}">
        <p14:creationId xmlns:p14="http://schemas.microsoft.com/office/powerpoint/2010/main" val="55790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64695"/>
            <a:ext cx="8596668" cy="1229193"/>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r>
              <a:rPr lang="ja-JP" altLang="en-US" sz="2700" dirty="0">
                <a:solidFill>
                  <a:schemeClr val="tx1"/>
                </a:solidFill>
              </a:rPr>
              <a:t>カ　留意点</a:t>
            </a:r>
            <a:endParaRPr kumimoji="1" lang="ja-JP" altLang="en-US" sz="1800" dirty="0">
              <a:solidFill>
                <a:schemeClr val="tx1"/>
              </a:solidFill>
            </a:endParaRPr>
          </a:p>
        </p:txBody>
      </p:sp>
      <p:sp>
        <p:nvSpPr>
          <p:cNvPr id="3" name="コンテンツ プレースホルダー 2"/>
          <p:cNvSpPr>
            <a:spLocks noGrp="1"/>
          </p:cNvSpPr>
          <p:nvPr>
            <p:ph idx="1"/>
          </p:nvPr>
        </p:nvSpPr>
        <p:spPr/>
        <p:txBody>
          <a:bodyPr>
            <a:normAutofit/>
          </a:bodyPr>
          <a:lstStyle/>
          <a:p>
            <a:pPr marL="0" indent="0" algn="just">
              <a:buNone/>
            </a:pP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endParaRPr lang="en-US" altLang="ja-JP" sz="2400" kern="100" dirty="0">
              <a:latin typeface="+mj-ea"/>
              <a:ea typeface="+mj-ea"/>
              <a:cs typeface="Times New Roman" panose="02020603050405020304" pitchFamily="18" charset="0"/>
            </a:endParaRPr>
          </a:p>
          <a:p>
            <a:pPr marL="0" indent="0" algn="just">
              <a:buNone/>
            </a:pPr>
            <a:r>
              <a:rPr kumimoji="1" lang="ja-JP" altLang="en-US" sz="2400" kern="100" dirty="0">
                <a:latin typeface="+mj-ea"/>
                <a:ea typeface="+mj-ea"/>
                <a:cs typeface="Times New Roman" panose="02020603050405020304" pitchFamily="18" charset="0"/>
              </a:rPr>
              <a:t>　　　よくある誤解；</a:t>
            </a:r>
            <a:endParaRPr kumimoji="1" lang="en-US" altLang="ja-JP" sz="2400" kern="100" dirty="0">
              <a:latin typeface="+mj-ea"/>
              <a:ea typeface="+mj-ea"/>
              <a:cs typeface="Times New Roman" panose="02020603050405020304" pitchFamily="18" charset="0"/>
            </a:endParaRPr>
          </a:p>
          <a:p>
            <a:pPr marL="0" indent="0" algn="just">
              <a:buNone/>
            </a:pPr>
            <a:r>
              <a:rPr lang="ja-JP" altLang="en-US" sz="2400" kern="100" dirty="0">
                <a:latin typeface="+mj-ea"/>
                <a:ea typeface="+mj-ea"/>
                <a:cs typeface="Times New Roman" panose="02020603050405020304" pitchFamily="18" charset="0"/>
              </a:rPr>
              <a:t>　　　　</a:t>
            </a:r>
            <a:r>
              <a:rPr lang="en-US" altLang="ja-JP" sz="2400" b="1"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ja-JP" altLang="en-US" sz="2400" b="1" kern="100" dirty="0">
                <a:effectLst>
                  <a:outerShdw blurRad="38100" dist="38100" dir="2700000" algn="tl">
                    <a:srgbClr val="000000">
                      <a:alpha val="43137"/>
                    </a:srgbClr>
                  </a:outerShdw>
                </a:effectLst>
                <a:latin typeface="+mj-ea"/>
                <a:ea typeface="+mj-ea"/>
                <a:cs typeface="Times New Roman" panose="02020603050405020304" pitchFamily="18" charset="0"/>
              </a:rPr>
              <a:t>　パワハラ＝強制</a:t>
            </a:r>
            <a:endParaRPr lang="en-US" altLang="ja-JP" sz="2400" b="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marL="0" indent="0" algn="just">
              <a:buNone/>
            </a:pPr>
            <a:r>
              <a:rPr kumimoji="1" lang="ja-JP" altLang="en-US" sz="2400" kern="100" dirty="0">
                <a:latin typeface="+mj-ea"/>
                <a:ea typeface="+mj-ea"/>
                <a:cs typeface="Times New Roman" panose="02020603050405020304" pitchFamily="18" charset="0"/>
              </a:rPr>
              <a:t>　　　　</a:t>
            </a:r>
            <a:r>
              <a:rPr kumimoji="1" lang="en-US" altLang="ja-JP" sz="2400" b="1"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kumimoji="1" lang="ja-JP" altLang="en-US" sz="2400" b="1" kern="100" dirty="0">
                <a:effectLst>
                  <a:outerShdw blurRad="38100" dist="38100" dir="2700000" algn="tl">
                    <a:srgbClr val="000000">
                      <a:alpha val="43137"/>
                    </a:srgbClr>
                  </a:outerShdw>
                </a:effectLst>
                <a:latin typeface="+mj-ea"/>
                <a:ea typeface="+mj-ea"/>
                <a:cs typeface="Times New Roman" panose="02020603050405020304" pitchFamily="18" charset="0"/>
              </a:rPr>
              <a:t>　相手方がパワハラと思えばパワハラ</a:t>
            </a:r>
            <a:endParaRPr kumimoji="1" lang="en-US" altLang="ja-JP" sz="2400" b="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marL="0" indent="0" algn="just">
              <a:buNone/>
            </a:pPr>
            <a:endParaRPr lang="en-US" altLang="ja-JP" sz="2400" kern="100" dirty="0">
              <a:latin typeface="+mj-ea"/>
              <a:ea typeface="+mj-ea"/>
              <a:cs typeface="Times New Roman" panose="02020603050405020304" pitchFamily="18" charset="0"/>
            </a:endParaRPr>
          </a:p>
          <a:p>
            <a:pPr marL="0" indent="0" algn="just">
              <a:buNone/>
            </a:pPr>
            <a:r>
              <a:rPr kumimoji="1" lang="ja-JP" altLang="en-US" sz="2400" kern="100" dirty="0">
                <a:latin typeface="+mj-ea"/>
                <a:ea typeface="+mj-ea"/>
                <a:cs typeface="Times New Roman" panose="02020603050405020304" pitchFamily="18" charset="0"/>
              </a:rPr>
              <a:t>　　　</a:t>
            </a:r>
            <a:r>
              <a:rPr kumimoji="1" lang="en-US" altLang="ja-JP" sz="2400" kern="100" dirty="0">
                <a:latin typeface="+mj-ea"/>
                <a:ea typeface="+mj-ea"/>
                <a:cs typeface="Times New Roman" panose="02020603050405020304" pitchFamily="18" charset="0"/>
              </a:rPr>
              <a:t>…</a:t>
            </a:r>
            <a:r>
              <a:rPr kumimoji="1" lang="ja-JP" altLang="en-US" sz="2400" kern="100" dirty="0">
                <a:latin typeface="+mj-ea"/>
                <a:ea typeface="+mj-ea"/>
                <a:cs typeface="Times New Roman" panose="02020603050405020304" pitchFamily="18" charset="0"/>
              </a:rPr>
              <a:t>セクハラとの違いを意識して</a:t>
            </a:r>
            <a:endParaRPr kumimoji="1" lang="ja-JP" altLang="en-US" sz="2400" dirty="0">
              <a:latin typeface="+mj-ea"/>
              <a:ea typeface="+mj-ea"/>
            </a:endParaRPr>
          </a:p>
        </p:txBody>
      </p:sp>
      <p:sp>
        <p:nvSpPr>
          <p:cNvPr id="5" name="スライド番号プレースホルダー 4"/>
          <p:cNvSpPr>
            <a:spLocks noGrp="1"/>
          </p:cNvSpPr>
          <p:nvPr>
            <p:ph type="sldNum" sz="quarter" idx="12"/>
          </p:nvPr>
        </p:nvSpPr>
        <p:spPr/>
        <p:txBody>
          <a:bodyPr/>
          <a:lstStyle/>
          <a:p>
            <a:fld id="{4BACC54B-306F-445A-9A65-0B6B3A81D120}" type="slidenum">
              <a:rPr kumimoji="1" lang="ja-JP" altLang="en-US" smtClean="0"/>
              <a:t>44</a:t>
            </a:fld>
            <a:endParaRPr kumimoji="1" lang="ja-JP" altLang="en-US"/>
          </a:p>
        </p:txBody>
      </p:sp>
    </p:spTree>
    <p:extLst>
      <p:ext uri="{BB962C8B-B14F-4D97-AF65-F5344CB8AC3E}">
        <p14:creationId xmlns:p14="http://schemas.microsoft.com/office/powerpoint/2010/main" val="298775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4" y="434715"/>
            <a:ext cx="8596668" cy="5971772"/>
          </a:xfrm>
        </p:spPr>
        <p:txBody>
          <a:bodyPr>
            <a:normAutofit lnSpcReduction="10000"/>
          </a:bodyPr>
          <a:lstStyle/>
          <a:p>
            <a:pPr marL="0" indent="0" algn="just">
              <a:buNone/>
            </a:pP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【練習問題</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200" kern="100" dirty="0" smtClean="0">
                <a:latin typeface="メイリオ" panose="020B0604030504040204" pitchFamily="50" charset="-128"/>
                <a:ea typeface="メイリオ" panose="020B0604030504040204" pitchFamily="50" charset="-128"/>
                <a:cs typeface="Times New Roman" panose="02020603050405020304" pitchFamily="18" charset="0"/>
              </a:rPr>
              <a:t>（パワハラにあたるか？）</a:t>
            </a:r>
            <a:endPar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2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ある</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保険会社に勤務する課長代理</a:t>
            </a: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，所属する部署の</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ナンバー</a:t>
            </a:r>
            <a:endParaRPr lang="en-US" altLang="ja-JP" sz="2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３</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であるにもかかわらず，２年間にわたり，人事考課の結果が</a:t>
            </a:r>
            <a:r>
              <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C</a:t>
            </a: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評価</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（７段階評価の下から２番目）であり，その後の指導の</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甲斐</a:t>
            </a:r>
            <a:endPar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なく</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，処理状況が芳しくなかった。</a:t>
            </a:r>
          </a:p>
          <a:p>
            <a:pPr marL="0" indent="0" algn="just">
              <a:buNone/>
            </a:pP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2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かねて</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から，課長代理の仕事ぶりに不満をもっていた上司が</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本人</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を奮起させるため，《意欲がない，やる気がないなら，</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会社</a:t>
            </a:r>
            <a:endPar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を</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辞めるべきだと思います。当部署にとっても，会社にとって</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も</a:t>
            </a:r>
            <a:endPar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損失</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そのものです。あなたの給料で業務職が何人雇えると思</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いま</a:t>
            </a:r>
            <a:endPar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すか</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。あなたの仕事なら業務職でも数倍の実績をあげますよ。</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これ</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以上，当部署に迷惑をかけないでください。》と赤い文字</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か</a:t>
            </a:r>
            <a:endPar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err="1" smtClean="0">
                <a:latin typeface="メイリオ" panose="020B0604030504040204" pitchFamily="50" charset="-128"/>
                <a:ea typeface="メイリオ" panose="020B0604030504040204" pitchFamily="50" charset="-128"/>
                <a:cs typeface="Times New Roman" panose="02020603050405020304" pitchFamily="18" charset="0"/>
              </a:rPr>
              <a:t>つ</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大きなフォントで書いたメールを，問題の課長代理だけで</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なく</a:t>
            </a:r>
            <a:endPar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部署</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の従業員全員に一斉送信した。</a:t>
            </a:r>
          </a:p>
          <a:p>
            <a:pPr marL="0" indent="0" algn="just">
              <a:buNone/>
            </a:pP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2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2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東京地裁</a:t>
            </a:r>
            <a:r>
              <a:rPr lang="en-US" altLang="ja-JP" sz="2200" kern="100" dirty="0">
                <a:latin typeface="メイリオ" panose="020B0604030504040204" pitchFamily="50" charset="-128"/>
                <a:ea typeface="メイリオ" panose="020B0604030504040204" pitchFamily="50" charset="-128"/>
                <a:cs typeface="Times New Roman" panose="02020603050405020304" pitchFamily="18" charset="0"/>
              </a:rPr>
              <a:t>H16</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200" kern="100" dirty="0">
                <a:latin typeface="メイリオ" panose="020B0604030504040204" pitchFamily="50" charset="-128"/>
                <a:ea typeface="メイリオ" panose="020B0604030504040204" pitchFamily="50" charset="-128"/>
                <a:cs typeface="Times New Roman" panose="02020603050405020304" pitchFamily="18" charset="0"/>
              </a:rPr>
              <a:t>12</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200" kern="100" dirty="0">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rPr>
              <a:t>判決を参考に作成</a:t>
            </a:r>
            <a:r>
              <a:rPr lang="en-US" altLang="ja-JP" sz="22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2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endParaRPr kumimoji="1" lang="ja-JP" altLang="en-US" sz="2000"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45</a:t>
            </a:fld>
            <a:endParaRPr kumimoji="1" lang="ja-JP" altLang="en-US"/>
          </a:p>
        </p:txBody>
      </p:sp>
    </p:spTree>
    <p:extLst>
      <p:ext uri="{BB962C8B-B14F-4D97-AF65-F5344CB8AC3E}">
        <p14:creationId xmlns:p14="http://schemas.microsoft.com/office/powerpoint/2010/main" val="151291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77334" y="479686"/>
            <a:ext cx="8976332" cy="1199212"/>
          </a:xfrm>
        </p:spPr>
        <p:txBody>
          <a:bodyPr>
            <a:normAutofit/>
          </a:bodyPr>
          <a:lstStyle/>
          <a:p>
            <a:r>
              <a:rPr lang="en-US" altLang="ja-JP" sz="1400" dirty="0">
                <a:solidFill>
                  <a:prstClr val="black"/>
                </a:solidFill>
              </a:rPr>
              <a:t/>
            </a:r>
            <a:br>
              <a:rPr lang="en-US" altLang="ja-JP" sz="1400" dirty="0">
                <a:solidFill>
                  <a:prstClr val="black"/>
                </a:solidFill>
              </a:rPr>
            </a:br>
            <a:r>
              <a:rPr lang="ja-JP" altLang="en-US" sz="2500" dirty="0">
                <a:solidFill>
                  <a:prstClr val="black"/>
                </a:solidFill>
              </a:rPr>
              <a:t>⑷　</a:t>
            </a:r>
            <a:r>
              <a:rPr lang="ja-JP" altLang="en-US" sz="2500" dirty="0" smtClean="0">
                <a:solidFill>
                  <a:prstClr val="black"/>
                </a:solidFill>
              </a:rPr>
              <a:t>小括</a:t>
            </a:r>
            <a:r>
              <a:rPr lang="en-US" altLang="ja-JP" sz="1400" dirty="0">
                <a:solidFill>
                  <a:prstClr val="black"/>
                </a:solidFill>
              </a:rPr>
              <a:t/>
            </a:r>
            <a:br>
              <a:rPr lang="en-US" altLang="ja-JP" sz="1400" dirty="0">
                <a:solidFill>
                  <a:prstClr val="black"/>
                </a:solidFill>
              </a:rPr>
            </a:br>
            <a:r>
              <a:rPr lang="en-US" altLang="ja-JP" sz="1400" dirty="0">
                <a:solidFill>
                  <a:prstClr val="black"/>
                </a:solidFill>
              </a:rPr>
              <a:t/>
            </a:r>
            <a:br>
              <a:rPr lang="en-US" altLang="ja-JP" sz="1400" dirty="0">
                <a:solidFill>
                  <a:prstClr val="black"/>
                </a:solidFill>
              </a:rPr>
            </a:br>
            <a:r>
              <a:rPr lang="ja-JP" altLang="en-US" sz="1400" dirty="0">
                <a:solidFill>
                  <a:prstClr val="black"/>
                </a:solidFill>
              </a:rPr>
              <a:t>水谷英夫著「改定 予防・解決 職場の パワハラ セクハラ メンタルヘルス」（</a:t>
            </a:r>
            <a:r>
              <a:rPr lang="ja-JP" altLang="en-US" sz="1400" dirty="0" smtClean="0">
                <a:solidFill>
                  <a:prstClr val="black"/>
                </a:solidFill>
              </a:rPr>
              <a:t>日本加除出版</a:t>
            </a:r>
            <a:r>
              <a:rPr lang="ja-JP" altLang="en-US" sz="1400" dirty="0">
                <a:solidFill>
                  <a:prstClr val="black"/>
                </a:solidFill>
              </a:rPr>
              <a:t>株式会社）</a:t>
            </a:r>
            <a:r>
              <a:rPr lang="en-US" altLang="ja-JP" sz="1400" dirty="0">
                <a:solidFill>
                  <a:prstClr val="black"/>
                </a:solidFill>
              </a:rPr>
              <a:t>89</a:t>
            </a:r>
            <a:r>
              <a:rPr lang="ja-JP" altLang="en-US" sz="1400" dirty="0">
                <a:solidFill>
                  <a:prstClr val="black"/>
                </a:solidFill>
              </a:rPr>
              <a:t>頁</a:t>
            </a:r>
            <a:endParaRPr kumimoji="1" lang="ja-JP" altLang="en-US" dirty="0"/>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46</a:t>
            </a:fld>
            <a:endParaRPr kumimoji="1" lang="ja-JP" altLang="en-US"/>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54689" t="7650" r="6205" b="47541"/>
          <a:stretch/>
        </p:blipFill>
        <p:spPr>
          <a:xfrm>
            <a:off x="1693888" y="1783830"/>
            <a:ext cx="6565692" cy="5074170"/>
          </a:xfrm>
          <a:prstGeom prst="rect">
            <a:avLst/>
          </a:prstGeom>
        </p:spPr>
      </p:pic>
    </p:spTree>
    <p:extLst>
      <p:ext uri="{BB962C8B-B14F-4D97-AF65-F5344CB8AC3E}">
        <p14:creationId xmlns:p14="http://schemas.microsoft.com/office/powerpoint/2010/main" val="1133141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4" y="2983043"/>
            <a:ext cx="9136314" cy="2248525"/>
          </a:xfrm>
        </p:spPr>
        <p:txBody>
          <a:bodyPr>
            <a:normAutofit/>
          </a:bodyPr>
          <a:lstStyle/>
          <a:p>
            <a:r>
              <a:rPr kumimoji="1" lang="ja-JP" altLang="en-US" sz="3200" dirty="0"/>
              <a:t>⑴　</a:t>
            </a:r>
            <a:r>
              <a:rPr lang="ja-JP" altLang="en-US" sz="3200" dirty="0" smtClean="0"/>
              <a:t>ハラスメントの本質－境界の見極め</a:t>
            </a:r>
            <a:endParaRPr kumimoji="1" lang="en-US" altLang="ja-JP" sz="3200" dirty="0"/>
          </a:p>
          <a:p>
            <a:r>
              <a:rPr lang="ja-JP" altLang="en-US" sz="3200" b="1" u="sng" dirty="0">
                <a:effectLst>
                  <a:outerShdw blurRad="38100" dist="38100" dir="2700000" algn="tl">
                    <a:srgbClr val="000000">
                      <a:alpha val="43137"/>
                    </a:srgbClr>
                  </a:outerShdw>
                </a:effectLst>
              </a:rPr>
              <a:t>⑵　</a:t>
            </a:r>
            <a:r>
              <a:rPr lang="ja-JP" altLang="en-US" sz="3200" b="1" u="sng" dirty="0" smtClean="0">
                <a:effectLst>
                  <a:outerShdw blurRad="38100" dist="38100" dir="2700000" algn="tl">
                    <a:srgbClr val="000000">
                      <a:alpha val="43137"/>
                    </a:srgbClr>
                  </a:outerShdw>
                </a:effectLst>
              </a:rPr>
              <a:t>管理職としてどのように対応すればよいか</a:t>
            </a:r>
            <a:endParaRPr lang="en-US" altLang="ja-JP" sz="3200" b="1" u="sng" dirty="0">
              <a:effectLst>
                <a:outerShdw blurRad="38100" dist="38100" dir="2700000" algn="tl">
                  <a:srgbClr val="000000">
                    <a:alpha val="43137"/>
                  </a:srgbClr>
                </a:outerShdw>
              </a:effectLst>
            </a:endParaRPr>
          </a:p>
          <a:p>
            <a:r>
              <a:rPr lang="ja-JP" altLang="en-US" sz="3200" dirty="0"/>
              <a:t>⑶　最近</a:t>
            </a:r>
            <a:r>
              <a:rPr lang="ja-JP" altLang="en-US" sz="3200" dirty="0" smtClean="0"/>
              <a:t>の動向を把握する</a:t>
            </a:r>
            <a:endParaRPr kumimoji="1" lang="en-US" altLang="ja-JP" sz="3200" dirty="0"/>
          </a:p>
          <a:p>
            <a:endParaRPr kumimoji="1" lang="ja-JP" altLang="en-US" sz="3200"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47</a:t>
            </a:fld>
            <a:endParaRPr kumimoji="1" lang="ja-JP" altLang="en-US"/>
          </a:p>
        </p:txBody>
      </p:sp>
    </p:spTree>
    <p:extLst>
      <p:ext uri="{BB962C8B-B14F-4D97-AF65-F5344CB8AC3E}">
        <p14:creationId xmlns:p14="http://schemas.microsoft.com/office/powerpoint/2010/main" val="35541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261145" cy="1320800"/>
          </a:xfrm>
        </p:spPr>
        <p:txBody>
          <a:bodyPr>
            <a:normAutofit/>
          </a:bodyPr>
          <a:lstStyle/>
          <a:p>
            <a:r>
              <a:rPr lang="ja-JP" altLang="en-US" dirty="0"/>
              <a:t>　</a:t>
            </a:r>
            <a:r>
              <a:rPr kumimoji="1" lang="ja-JP" altLang="en-US" dirty="0" smtClean="0"/>
              <a:t>ハラスメント</a:t>
            </a:r>
            <a:r>
              <a:rPr kumimoji="1" lang="ja-JP" altLang="en-US" dirty="0"/>
              <a:t>を防止するために</a:t>
            </a:r>
            <a:endParaRPr kumimoji="1" lang="ja-JP" altLang="en-US" sz="4800" dirty="0"/>
          </a:p>
        </p:txBody>
      </p:sp>
      <p:sp>
        <p:nvSpPr>
          <p:cNvPr id="4" name="コンテンツ プレースホルダー 3"/>
          <p:cNvSpPr>
            <a:spLocks noGrp="1"/>
          </p:cNvSpPr>
          <p:nvPr>
            <p:ph idx="1"/>
          </p:nvPr>
        </p:nvSpPr>
        <p:spPr/>
        <p:txBody>
          <a:bodyPr>
            <a:normAutofit/>
          </a:bodyPr>
          <a:lstStyle/>
          <a:p>
            <a:pPr marL="0" indent="0" algn="just">
              <a:buNone/>
            </a:pPr>
            <a:r>
              <a:rPr lang="ja-JP" altLang="en-US" sz="2800" kern="100" dirty="0">
                <a:latin typeface="+mj-ea"/>
                <a:ea typeface="+mj-ea"/>
                <a:cs typeface="Times New Roman" panose="02020603050405020304" pitchFamily="18" charset="0"/>
              </a:rPr>
              <a:t>　　　</a:t>
            </a:r>
            <a:r>
              <a:rPr lang="ja-JP" altLang="ja-JP" sz="2800" kern="100" dirty="0">
                <a:latin typeface="+mj-ea"/>
                <a:ea typeface="+mj-ea"/>
                <a:cs typeface="Times New Roman" panose="02020603050405020304" pitchFamily="18" charset="0"/>
              </a:rPr>
              <a:t>①　トップの</a:t>
            </a:r>
            <a:r>
              <a:rPr lang="ja-JP" altLang="ja-JP" sz="2800" kern="100" dirty="0" smtClean="0">
                <a:latin typeface="+mj-ea"/>
                <a:ea typeface="+mj-ea"/>
                <a:cs typeface="Times New Roman" panose="02020603050405020304" pitchFamily="18" charset="0"/>
              </a:rPr>
              <a:t>宣言</a:t>
            </a:r>
            <a:endParaRPr lang="en-US" altLang="ja-JP" sz="2800" kern="100" dirty="0" smtClean="0">
              <a:latin typeface="+mj-ea"/>
              <a:ea typeface="+mj-ea"/>
              <a:cs typeface="Times New Roman" panose="02020603050405020304" pitchFamily="18" charset="0"/>
            </a:endParaRPr>
          </a:p>
          <a:p>
            <a:pPr marL="0" indent="0" algn="just">
              <a:buNone/>
            </a:pPr>
            <a:r>
              <a:rPr lang="ja-JP" altLang="en-US" sz="2800" kern="100" dirty="0">
                <a:latin typeface="+mj-ea"/>
                <a:ea typeface="+mj-ea"/>
                <a:cs typeface="Times New Roman" panose="02020603050405020304" pitchFamily="18" charset="0"/>
              </a:rPr>
              <a:t>　</a:t>
            </a:r>
            <a:r>
              <a:rPr lang="ja-JP" altLang="en-US" sz="2800" kern="100" dirty="0" smtClean="0">
                <a:latin typeface="+mj-ea"/>
                <a:ea typeface="+mj-ea"/>
                <a:cs typeface="Times New Roman" panose="02020603050405020304" pitchFamily="18" charset="0"/>
              </a:rPr>
              <a:t>　　②　各種規定の整備</a:t>
            </a:r>
            <a:endParaRPr lang="ja-JP" altLang="ja-JP" sz="2800" kern="100" dirty="0">
              <a:latin typeface="+mj-ea"/>
              <a:ea typeface="+mj-ea"/>
              <a:cs typeface="Times New Roman" panose="02020603050405020304" pitchFamily="18" charset="0"/>
            </a:endParaRPr>
          </a:p>
          <a:p>
            <a:pPr marL="0" indent="0" algn="just">
              <a:buNone/>
            </a:pPr>
            <a:r>
              <a:rPr lang="ja-JP" altLang="en-US" sz="2800" kern="100" dirty="0">
                <a:latin typeface="+mj-ea"/>
                <a:ea typeface="+mj-ea"/>
                <a:cs typeface="Times New Roman" panose="02020603050405020304" pitchFamily="18" charset="0"/>
              </a:rPr>
              <a:t>　　　③</a:t>
            </a:r>
            <a:r>
              <a:rPr lang="ja-JP" altLang="ja-JP" sz="2800" kern="100" dirty="0">
                <a:latin typeface="+mj-ea"/>
                <a:ea typeface="+mj-ea"/>
                <a:cs typeface="Times New Roman" panose="02020603050405020304" pitchFamily="18" charset="0"/>
              </a:rPr>
              <a:t>　周知活動</a:t>
            </a:r>
          </a:p>
          <a:p>
            <a:pPr marL="0" indent="0" algn="just">
              <a:buNone/>
            </a:pPr>
            <a:r>
              <a:rPr lang="ja-JP" altLang="en-US" sz="2800" kern="100" dirty="0">
                <a:latin typeface="+mj-ea"/>
                <a:ea typeface="+mj-ea"/>
                <a:cs typeface="Times New Roman" panose="02020603050405020304" pitchFamily="18" charset="0"/>
              </a:rPr>
              <a:t>　　　④</a:t>
            </a:r>
            <a:r>
              <a:rPr lang="ja-JP" altLang="ja-JP" sz="2800" kern="100" dirty="0">
                <a:latin typeface="+mj-ea"/>
                <a:ea typeface="+mj-ea"/>
                <a:cs typeface="Times New Roman" panose="02020603050405020304" pitchFamily="18" charset="0"/>
              </a:rPr>
              <a:t>　実態の把握</a:t>
            </a:r>
          </a:p>
          <a:p>
            <a:pPr marL="0" indent="0" algn="just">
              <a:buNone/>
            </a:pPr>
            <a:r>
              <a:rPr lang="ja-JP" altLang="en-US" sz="2800" kern="100" dirty="0">
                <a:latin typeface="+mj-ea"/>
                <a:ea typeface="+mj-ea"/>
                <a:cs typeface="Times New Roman" panose="02020603050405020304" pitchFamily="18" charset="0"/>
              </a:rPr>
              <a:t>　　　</a:t>
            </a:r>
            <a:r>
              <a:rPr lang="ja-JP" altLang="en-US" sz="2800" kern="100" dirty="0" smtClean="0">
                <a:latin typeface="+mj-ea"/>
                <a:ea typeface="+mj-ea"/>
                <a:cs typeface="Times New Roman" panose="02020603050405020304" pitchFamily="18" charset="0"/>
              </a:rPr>
              <a:t>⑤</a:t>
            </a:r>
            <a:r>
              <a:rPr lang="ja-JP" altLang="ja-JP" sz="2800" kern="100" dirty="0">
                <a:latin typeface="+mj-ea"/>
                <a:ea typeface="+mj-ea"/>
                <a:cs typeface="Times New Roman" panose="02020603050405020304" pitchFamily="18" charset="0"/>
              </a:rPr>
              <a:t>　各種研修</a:t>
            </a:r>
          </a:p>
          <a:p>
            <a:pPr marL="0" indent="0" algn="just">
              <a:buNone/>
            </a:pPr>
            <a:r>
              <a:rPr lang="ja-JP" altLang="en-US" sz="2800" kern="100" dirty="0">
                <a:latin typeface="+mj-ea"/>
                <a:ea typeface="+mj-ea"/>
                <a:cs typeface="Times New Roman" panose="02020603050405020304" pitchFamily="18" charset="0"/>
              </a:rPr>
              <a:t>　　　⑥</a:t>
            </a:r>
            <a:r>
              <a:rPr lang="ja-JP" altLang="ja-JP" sz="2800" kern="100" dirty="0">
                <a:latin typeface="+mj-ea"/>
                <a:ea typeface="+mj-ea"/>
                <a:cs typeface="Times New Roman" panose="02020603050405020304" pitchFamily="18" charset="0"/>
              </a:rPr>
              <a:t>　窓口設置</a:t>
            </a:r>
          </a:p>
          <a:p>
            <a:pPr marL="0" indent="0" algn="just">
              <a:buNone/>
            </a:pPr>
            <a:r>
              <a:rPr lang="ja-JP" altLang="en-US" sz="2800" kern="100" dirty="0">
                <a:latin typeface="+mj-ea"/>
                <a:ea typeface="+mj-ea"/>
                <a:cs typeface="Times New Roman" panose="02020603050405020304" pitchFamily="18" charset="0"/>
              </a:rPr>
              <a:t>　　　⑦</a:t>
            </a:r>
            <a:r>
              <a:rPr lang="ja-JP" altLang="ja-JP" sz="2800" kern="100" dirty="0">
                <a:latin typeface="+mj-ea"/>
                <a:ea typeface="+mj-ea"/>
                <a:cs typeface="Times New Roman" panose="02020603050405020304" pitchFamily="18" charset="0"/>
              </a:rPr>
              <a:t>　再発防止</a:t>
            </a:r>
          </a:p>
          <a:p>
            <a:pPr marL="0" indent="0">
              <a:buNone/>
            </a:pPr>
            <a:endParaRPr kumimoji="1" lang="en-US" altLang="ja-JP" sz="2800" dirty="0">
              <a:latin typeface="+mj-ea"/>
              <a:ea typeface="+mj-ea"/>
            </a:endParaRPr>
          </a:p>
          <a:p>
            <a:pPr marL="0" indent="0">
              <a:buNone/>
            </a:pPr>
            <a:endParaRPr kumimoji="1" lang="ja-JP" altLang="en-US" sz="2800" dirty="0">
              <a:latin typeface="+mj-ea"/>
              <a:ea typeface="+mj-ea"/>
            </a:endParaRPr>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48</a:t>
            </a:fld>
            <a:endParaRPr kumimoji="1" lang="ja-JP" altLang="en-US"/>
          </a:p>
        </p:txBody>
      </p:sp>
    </p:spTree>
    <p:extLst>
      <p:ext uri="{BB962C8B-B14F-4D97-AF65-F5344CB8AC3E}">
        <p14:creationId xmlns:p14="http://schemas.microsoft.com/office/powerpoint/2010/main" val="329009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261145" cy="1320800"/>
          </a:xfrm>
        </p:spPr>
        <p:txBody>
          <a:bodyPr>
            <a:normAutofit/>
          </a:bodyPr>
          <a:lstStyle/>
          <a:p>
            <a:r>
              <a:rPr lang="ja-JP" altLang="en-US" dirty="0"/>
              <a:t>　</a:t>
            </a:r>
            <a:r>
              <a:rPr lang="ja-JP" altLang="en-US" dirty="0" smtClean="0"/>
              <a:t>トップの宣言</a:t>
            </a:r>
            <a:endParaRPr kumimoji="1" lang="ja-JP" altLang="en-US" sz="4800" dirty="0"/>
          </a:p>
        </p:txBody>
      </p:sp>
      <p:sp>
        <p:nvSpPr>
          <p:cNvPr id="4" name="コンテンツ プレースホルダー 3"/>
          <p:cNvSpPr>
            <a:spLocks noGrp="1"/>
          </p:cNvSpPr>
          <p:nvPr>
            <p:ph idx="1"/>
          </p:nvPr>
        </p:nvSpPr>
        <p:spPr>
          <a:xfrm>
            <a:off x="677334" y="1248937"/>
            <a:ext cx="8596668" cy="5157550"/>
          </a:xfrm>
        </p:spPr>
        <p:txBody>
          <a:bodyPr>
            <a:normAutofit fontScale="92500" lnSpcReduction="20000"/>
          </a:bodyPr>
          <a:lstStyle/>
          <a:p>
            <a:pPr marL="0" indent="0">
              <a:buNone/>
            </a:pPr>
            <a:endParaRPr kumimoji="1" lang="en-US" altLang="ja-JP" sz="2800" dirty="0">
              <a:latin typeface="+mj-ea"/>
              <a:ea typeface="+mj-ea"/>
            </a:endParaRPr>
          </a:p>
          <a:p>
            <a:pPr marL="0" indent="0">
              <a:buNone/>
            </a:pPr>
            <a:r>
              <a:rPr kumimoji="1" lang="ja-JP" altLang="en-US" sz="2800" dirty="0" smtClean="0">
                <a:latin typeface="+mj-ea"/>
                <a:ea typeface="+mj-ea"/>
              </a:rPr>
              <a:t>（例）</a:t>
            </a:r>
            <a:endParaRPr kumimoji="1" lang="en-US" altLang="ja-JP" sz="2800" dirty="0" smtClean="0">
              <a:latin typeface="+mj-ea"/>
              <a:ea typeface="+mj-ea"/>
            </a:endParaRPr>
          </a:p>
          <a:p>
            <a:pPr marL="0" indent="0">
              <a:buNone/>
            </a:pPr>
            <a:r>
              <a:rPr lang="ja-JP" altLang="en-US" sz="2800" dirty="0" smtClean="0">
                <a:latin typeface="+mj-ea"/>
                <a:ea typeface="+mj-ea"/>
              </a:rPr>
              <a:t>●セクハラやパワハラ等のハラスメント行為は，人権に</a:t>
            </a:r>
            <a:endParaRPr lang="en-US" altLang="ja-JP" sz="2800" dirty="0" smtClean="0">
              <a:latin typeface="+mj-ea"/>
              <a:ea typeface="+mj-ea"/>
            </a:endParaRPr>
          </a:p>
          <a:p>
            <a:pPr marL="0" indent="0">
              <a:buNone/>
            </a:pPr>
            <a:r>
              <a:rPr lang="ja-JP" altLang="en-US" sz="2800" dirty="0">
                <a:latin typeface="+mj-ea"/>
                <a:ea typeface="+mj-ea"/>
              </a:rPr>
              <a:t>　</a:t>
            </a:r>
            <a:r>
              <a:rPr lang="ja-JP" altLang="en-US" sz="2800" dirty="0" smtClean="0">
                <a:latin typeface="+mj-ea"/>
                <a:ea typeface="+mj-ea"/>
              </a:rPr>
              <a:t>かかわり，社員の名誉や尊厳を傷つけるものであり，</a:t>
            </a:r>
            <a:endParaRPr lang="en-US" altLang="ja-JP" sz="2800" dirty="0" smtClean="0">
              <a:latin typeface="+mj-ea"/>
              <a:ea typeface="+mj-ea"/>
            </a:endParaRPr>
          </a:p>
          <a:p>
            <a:pPr marL="0" indent="0">
              <a:buNone/>
            </a:pPr>
            <a:r>
              <a:rPr lang="ja-JP" altLang="en-US" sz="2800" dirty="0">
                <a:latin typeface="+mj-ea"/>
                <a:ea typeface="+mj-ea"/>
              </a:rPr>
              <a:t>　</a:t>
            </a:r>
            <a:r>
              <a:rPr lang="ja-JP" altLang="en-US" sz="2800" dirty="0" smtClean="0">
                <a:latin typeface="+mj-ea"/>
                <a:ea typeface="+mj-ea"/>
              </a:rPr>
              <a:t>職場環境を悪化させる重大な問題です。</a:t>
            </a:r>
            <a:endParaRPr lang="en-US" altLang="ja-JP" sz="2800" dirty="0" smtClean="0">
              <a:latin typeface="+mj-ea"/>
              <a:ea typeface="+mj-ea"/>
            </a:endParaRPr>
          </a:p>
          <a:p>
            <a:pPr marL="0" indent="0">
              <a:buNone/>
            </a:pPr>
            <a:r>
              <a:rPr kumimoji="1" lang="ja-JP" altLang="en-US" sz="2800" dirty="0" smtClean="0">
                <a:latin typeface="+mj-ea"/>
                <a:ea typeface="+mj-ea"/>
              </a:rPr>
              <a:t>●管理職は、コミュニケーション能力やマネジメント力</a:t>
            </a:r>
            <a:endParaRPr kumimoji="1" lang="en-US" altLang="ja-JP" sz="2800" dirty="0" smtClean="0">
              <a:latin typeface="+mj-ea"/>
              <a:ea typeface="+mj-ea"/>
            </a:endParaRPr>
          </a:p>
          <a:p>
            <a:pPr marL="0" indent="0">
              <a:buNone/>
            </a:pPr>
            <a:r>
              <a:rPr lang="ja-JP" altLang="en-US" sz="2800" dirty="0">
                <a:latin typeface="+mj-ea"/>
                <a:ea typeface="+mj-ea"/>
              </a:rPr>
              <a:t>　</a:t>
            </a:r>
            <a:r>
              <a:rPr kumimoji="1" lang="ja-JP" altLang="en-US" sz="2800" dirty="0" smtClean="0">
                <a:latin typeface="+mj-ea"/>
                <a:ea typeface="+mj-ea"/>
              </a:rPr>
              <a:t>を向上させ，ハラスメント行為を防止するために努力</a:t>
            </a:r>
            <a:endParaRPr kumimoji="1" lang="en-US" altLang="ja-JP" sz="2800" dirty="0" smtClean="0">
              <a:latin typeface="+mj-ea"/>
              <a:ea typeface="+mj-ea"/>
            </a:endParaRPr>
          </a:p>
          <a:p>
            <a:pPr marL="0" indent="0">
              <a:buNone/>
            </a:pPr>
            <a:r>
              <a:rPr lang="ja-JP" altLang="en-US" sz="2800" dirty="0">
                <a:latin typeface="+mj-ea"/>
                <a:ea typeface="+mj-ea"/>
              </a:rPr>
              <a:t>　</a:t>
            </a:r>
            <a:r>
              <a:rPr kumimoji="1" lang="ja-JP" altLang="en-US" sz="2800" dirty="0" smtClean="0">
                <a:latin typeface="+mj-ea"/>
                <a:ea typeface="+mj-ea"/>
              </a:rPr>
              <a:t>して下さい。</a:t>
            </a:r>
            <a:endParaRPr kumimoji="1" lang="en-US" altLang="ja-JP" sz="2800" dirty="0" smtClean="0">
              <a:latin typeface="+mj-ea"/>
              <a:ea typeface="+mj-ea"/>
            </a:endParaRPr>
          </a:p>
          <a:p>
            <a:pPr marL="0" indent="0">
              <a:buNone/>
            </a:pPr>
            <a:r>
              <a:rPr lang="ja-JP" altLang="en-US" sz="2800" dirty="0" smtClean="0">
                <a:latin typeface="+mj-ea"/>
                <a:ea typeface="+mj-ea"/>
              </a:rPr>
              <a:t>●ハラスメントを決して容認することなく，全ての社員</a:t>
            </a:r>
            <a:endParaRPr lang="en-US" altLang="ja-JP" sz="2800" dirty="0" smtClean="0">
              <a:latin typeface="+mj-ea"/>
              <a:ea typeface="+mj-ea"/>
            </a:endParaRPr>
          </a:p>
          <a:p>
            <a:pPr marL="0" indent="0">
              <a:buNone/>
            </a:pPr>
            <a:r>
              <a:rPr lang="ja-JP" altLang="en-US" sz="2800" dirty="0">
                <a:latin typeface="+mj-ea"/>
                <a:ea typeface="+mj-ea"/>
              </a:rPr>
              <a:t>　</a:t>
            </a:r>
            <a:r>
              <a:rPr lang="ja-JP" altLang="en-US" sz="2800" dirty="0" smtClean="0">
                <a:latin typeface="+mj-ea"/>
                <a:ea typeface="+mj-ea"/>
              </a:rPr>
              <a:t>が相手を相互に尊重し合える，働きやすい職場環境</a:t>
            </a:r>
            <a:r>
              <a:rPr lang="ja-JP" altLang="en-US" sz="2800" dirty="0" err="1" smtClean="0">
                <a:latin typeface="+mj-ea"/>
                <a:ea typeface="+mj-ea"/>
              </a:rPr>
              <a:t>づ</a:t>
            </a:r>
            <a:endParaRPr lang="en-US" altLang="ja-JP" sz="2800" dirty="0" smtClean="0">
              <a:latin typeface="+mj-ea"/>
              <a:ea typeface="+mj-ea"/>
            </a:endParaRPr>
          </a:p>
          <a:p>
            <a:pPr marL="0" indent="0">
              <a:buNone/>
            </a:pPr>
            <a:r>
              <a:rPr lang="ja-JP" altLang="en-US" sz="2800" dirty="0">
                <a:latin typeface="+mj-ea"/>
                <a:ea typeface="+mj-ea"/>
              </a:rPr>
              <a:t>　</a:t>
            </a:r>
            <a:r>
              <a:rPr lang="ja-JP" altLang="en-US" sz="2800" dirty="0" smtClean="0">
                <a:latin typeface="+mj-ea"/>
                <a:ea typeface="+mj-ea"/>
              </a:rPr>
              <a:t>くりに取り組んでいきます。</a:t>
            </a:r>
            <a:endParaRPr kumimoji="1" lang="en-US" altLang="ja-JP" sz="2800" dirty="0" smtClean="0">
              <a:latin typeface="+mj-ea"/>
              <a:ea typeface="+mj-ea"/>
            </a:endParaRPr>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49</a:t>
            </a:fld>
            <a:endParaRPr kumimoji="1" lang="ja-JP" altLang="en-US"/>
          </a:p>
        </p:txBody>
      </p:sp>
    </p:spTree>
    <p:extLst>
      <p:ext uri="{BB962C8B-B14F-4D97-AF65-F5344CB8AC3E}">
        <p14:creationId xmlns:p14="http://schemas.microsoft.com/office/powerpoint/2010/main" val="23312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3" y="2160589"/>
            <a:ext cx="9441028" cy="3880773"/>
          </a:xfrm>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　　</a:t>
            </a:r>
            <a:r>
              <a:rPr kumimoji="1" lang="en-US" altLang="ja-JP" sz="2800" dirty="0" smtClean="0"/>
              <a:t>…</a:t>
            </a:r>
            <a:r>
              <a:rPr kumimoji="1" lang="ja-JP" altLang="en-US" sz="2800" dirty="0" smtClean="0"/>
              <a:t>みなさん，ハラスメントに，頭を痛めています。</a:t>
            </a:r>
            <a:endParaRPr kumimoji="1" lang="ja-JP" altLang="en-US" sz="2800"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5</a:t>
            </a:fld>
            <a:endParaRPr kumimoji="1" lang="ja-JP" altLang="en-US"/>
          </a:p>
        </p:txBody>
      </p:sp>
    </p:spTree>
    <p:extLst>
      <p:ext uri="{BB962C8B-B14F-4D97-AF65-F5344CB8AC3E}">
        <p14:creationId xmlns:p14="http://schemas.microsoft.com/office/powerpoint/2010/main" val="3466767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261145" cy="1320800"/>
          </a:xfrm>
        </p:spPr>
        <p:txBody>
          <a:bodyPr>
            <a:normAutofit/>
          </a:bodyPr>
          <a:lstStyle/>
          <a:p>
            <a:r>
              <a:rPr lang="ja-JP" altLang="en-US" dirty="0"/>
              <a:t>　</a:t>
            </a:r>
            <a:r>
              <a:rPr lang="ja-JP" altLang="en-US" dirty="0" smtClean="0"/>
              <a:t>各種規定の整備</a:t>
            </a:r>
            <a:endParaRPr kumimoji="1" lang="ja-JP" altLang="en-US" sz="4800" dirty="0"/>
          </a:p>
        </p:txBody>
      </p:sp>
      <p:sp>
        <p:nvSpPr>
          <p:cNvPr id="4" name="コンテンツ プレースホルダー 3"/>
          <p:cNvSpPr>
            <a:spLocks noGrp="1"/>
          </p:cNvSpPr>
          <p:nvPr>
            <p:ph idx="1"/>
          </p:nvPr>
        </p:nvSpPr>
        <p:spPr/>
        <p:txBody>
          <a:bodyPr>
            <a:normAutofit/>
          </a:bodyPr>
          <a:lstStyle/>
          <a:p>
            <a:pPr marL="0" indent="0">
              <a:buNone/>
            </a:pPr>
            <a:endParaRPr kumimoji="1" lang="en-US" altLang="ja-JP" sz="2800" dirty="0">
              <a:latin typeface="+mj-ea"/>
              <a:ea typeface="+mj-ea"/>
            </a:endParaRPr>
          </a:p>
          <a:p>
            <a:pPr marL="0" indent="0">
              <a:buNone/>
            </a:pPr>
            <a:r>
              <a:rPr kumimoji="1" lang="ja-JP" altLang="en-US" sz="2800" dirty="0" smtClean="0">
                <a:latin typeface="+mj-ea"/>
                <a:ea typeface="+mj-ea"/>
              </a:rPr>
              <a:t>　　　就業規則の整備の必要性</a:t>
            </a:r>
            <a:endParaRPr kumimoji="1" lang="en-US" altLang="ja-JP" sz="2800" dirty="0" smtClean="0">
              <a:latin typeface="+mj-ea"/>
              <a:ea typeface="+mj-ea"/>
            </a:endParaRPr>
          </a:p>
          <a:p>
            <a:pPr marL="0" indent="0">
              <a:buNone/>
            </a:pPr>
            <a:r>
              <a:rPr lang="ja-JP" altLang="en-US" sz="2800" dirty="0">
                <a:latin typeface="+mj-ea"/>
                <a:ea typeface="+mj-ea"/>
              </a:rPr>
              <a:t>　</a:t>
            </a:r>
            <a:r>
              <a:rPr lang="ja-JP" altLang="en-US" sz="2800" dirty="0" smtClean="0">
                <a:latin typeface="+mj-ea"/>
                <a:ea typeface="+mj-ea"/>
              </a:rPr>
              <a:t>　　　</a:t>
            </a:r>
            <a:r>
              <a:rPr lang="en-US" altLang="ja-JP" sz="2800" dirty="0" smtClean="0">
                <a:latin typeface="+mj-ea"/>
                <a:ea typeface="+mj-ea"/>
              </a:rPr>
              <a:t>※</a:t>
            </a:r>
            <a:r>
              <a:rPr lang="ja-JP" altLang="en-US" sz="2800" dirty="0" smtClean="0">
                <a:latin typeface="+mj-ea"/>
                <a:ea typeface="+mj-ea"/>
              </a:rPr>
              <a:t>服務規律・懲戒処分</a:t>
            </a:r>
            <a:endParaRPr lang="en-US" altLang="ja-JP" sz="2800" dirty="0" smtClean="0">
              <a:latin typeface="+mj-ea"/>
              <a:ea typeface="+mj-ea"/>
            </a:endParaRPr>
          </a:p>
          <a:p>
            <a:pPr marL="0" indent="0">
              <a:buNone/>
            </a:pPr>
            <a:endParaRPr lang="en-US" altLang="ja-JP" sz="2800" dirty="0" smtClean="0">
              <a:latin typeface="+mj-ea"/>
              <a:ea typeface="+mj-ea"/>
            </a:endParaRPr>
          </a:p>
          <a:p>
            <a:pPr marL="0" indent="0">
              <a:buNone/>
            </a:pPr>
            <a:r>
              <a:rPr kumimoji="1" lang="ja-JP" altLang="en-US" sz="2800" dirty="0">
                <a:latin typeface="+mj-ea"/>
                <a:ea typeface="+mj-ea"/>
              </a:rPr>
              <a:t>　</a:t>
            </a:r>
            <a:r>
              <a:rPr kumimoji="1" lang="ja-JP" altLang="en-US" sz="2800" dirty="0" smtClean="0">
                <a:latin typeface="+mj-ea"/>
                <a:ea typeface="+mj-ea"/>
              </a:rPr>
              <a:t>　　規程，方針，ガイドライン　等</a:t>
            </a:r>
            <a:endParaRPr kumimoji="1" lang="ja-JP" altLang="en-US" sz="2800" dirty="0">
              <a:latin typeface="+mj-ea"/>
              <a:ea typeface="+mj-ea"/>
            </a:endParaRPr>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50</a:t>
            </a:fld>
            <a:endParaRPr kumimoji="1" lang="ja-JP" altLang="en-US"/>
          </a:p>
        </p:txBody>
      </p:sp>
    </p:spTree>
    <p:extLst>
      <p:ext uri="{BB962C8B-B14F-4D97-AF65-F5344CB8AC3E}">
        <p14:creationId xmlns:p14="http://schemas.microsoft.com/office/powerpoint/2010/main" val="2180119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　</a:t>
            </a:r>
            <a:endParaRPr kumimoji="1" lang="ja-JP" altLang="en-US" sz="4800" dirty="0"/>
          </a:p>
        </p:txBody>
      </p:sp>
      <p:sp>
        <p:nvSpPr>
          <p:cNvPr id="4" name="コンテンツ プレースホルダー 3"/>
          <p:cNvSpPr>
            <a:spLocks noGrp="1"/>
          </p:cNvSpPr>
          <p:nvPr>
            <p:ph idx="1"/>
          </p:nvPr>
        </p:nvSpPr>
        <p:spPr/>
        <p:txBody>
          <a:bodyPr/>
          <a:lstStyle/>
          <a:p>
            <a:pPr marL="0" indent="0">
              <a:buNone/>
            </a:pPr>
            <a:r>
              <a:rPr kumimoji="1" lang="ja-JP" altLang="en-US" dirty="0"/>
              <a:t>　</a:t>
            </a:r>
            <a:endParaRPr kumimoji="1" lang="en-US" altLang="ja-JP" dirty="0" smtClean="0"/>
          </a:p>
          <a:p>
            <a:pPr marL="0" indent="0">
              <a:buNone/>
            </a:pPr>
            <a:r>
              <a:rPr lang="ja-JP" altLang="en-US" dirty="0"/>
              <a:t>　</a:t>
            </a:r>
            <a:r>
              <a:rPr lang="ja-JP" altLang="en-US" dirty="0" smtClean="0"/>
              <a:t>　</a:t>
            </a:r>
            <a:r>
              <a:rPr lang="ja-JP" altLang="en-US" sz="2400" dirty="0" smtClean="0"/>
              <a:t>（参考）弁護士会の場合</a:t>
            </a:r>
            <a:endParaRPr kumimoji="1" lang="en-US" altLang="ja-JP" sz="2400" dirty="0"/>
          </a:p>
          <a:p>
            <a:pPr marL="0" indent="0">
              <a:buNone/>
            </a:pPr>
            <a:endParaRPr lang="en-US" altLang="ja-JP" sz="2000" dirty="0"/>
          </a:p>
          <a:p>
            <a:pPr marL="0" indent="0">
              <a:buNone/>
            </a:pPr>
            <a:r>
              <a:rPr kumimoji="1" lang="ja-JP" altLang="en-US" sz="2000" dirty="0"/>
              <a:t>　　　　性別による差別的取扱い等の防止に関する規則</a:t>
            </a:r>
            <a:endParaRPr kumimoji="1" lang="en-US" altLang="ja-JP" sz="2000" dirty="0"/>
          </a:p>
          <a:p>
            <a:pPr marL="0" indent="0">
              <a:buNone/>
            </a:pPr>
            <a:r>
              <a:rPr lang="ja-JP" altLang="en-US" sz="2000" dirty="0"/>
              <a:t>　　</a:t>
            </a:r>
            <a:endParaRPr lang="en-US" altLang="ja-JP" sz="2000" dirty="0"/>
          </a:p>
          <a:p>
            <a:pPr marL="0" indent="0">
              <a:buNone/>
            </a:pPr>
            <a:r>
              <a:rPr lang="ja-JP" altLang="en-US" sz="2000" dirty="0"/>
              <a:t>　　　　性別による差別的取扱い等の防止に関する規則</a:t>
            </a:r>
            <a:r>
              <a:rPr lang="ja-JP" altLang="en-US" sz="2000" dirty="0" smtClean="0"/>
              <a:t>第６条</a:t>
            </a:r>
            <a:endParaRPr lang="en-US" altLang="ja-JP" sz="2000" dirty="0" smtClean="0"/>
          </a:p>
          <a:p>
            <a:pPr marL="0" indent="0">
              <a:buNone/>
            </a:pPr>
            <a:r>
              <a:rPr lang="ja-JP" altLang="en-US" sz="2000" dirty="0"/>
              <a:t>　</a:t>
            </a:r>
            <a:r>
              <a:rPr lang="ja-JP" altLang="en-US" sz="2000" dirty="0" smtClean="0"/>
              <a:t>　　　に定める差別的</a:t>
            </a:r>
            <a:r>
              <a:rPr lang="ja-JP" altLang="en-US" sz="2000" dirty="0"/>
              <a:t>取り扱い等の防止に関する指針</a:t>
            </a:r>
            <a:endParaRPr kumimoji="1" lang="ja-JP" altLang="en-US" sz="2000" dirty="0"/>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51</a:t>
            </a:fld>
            <a:endParaRPr kumimoji="1" lang="ja-JP" altLang="en-US"/>
          </a:p>
        </p:txBody>
      </p:sp>
    </p:spTree>
    <p:extLst>
      <p:ext uri="{BB962C8B-B14F-4D97-AF65-F5344CB8AC3E}">
        <p14:creationId xmlns:p14="http://schemas.microsoft.com/office/powerpoint/2010/main" val="1120351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261145" cy="1320800"/>
          </a:xfrm>
        </p:spPr>
        <p:txBody>
          <a:bodyPr>
            <a:normAutofit/>
          </a:bodyPr>
          <a:lstStyle/>
          <a:p>
            <a:r>
              <a:rPr lang="ja-JP" altLang="en-US" dirty="0"/>
              <a:t>　</a:t>
            </a:r>
            <a:r>
              <a:rPr lang="ja-JP" altLang="en-US" dirty="0" smtClean="0"/>
              <a:t>周知</a:t>
            </a:r>
            <a:r>
              <a:rPr lang="ja-JP" altLang="en-US" dirty="0"/>
              <a:t>活動</a:t>
            </a:r>
            <a:endParaRPr kumimoji="1" lang="ja-JP" altLang="en-US" sz="4800" dirty="0"/>
          </a:p>
        </p:txBody>
      </p:sp>
      <p:sp>
        <p:nvSpPr>
          <p:cNvPr id="4" name="コンテンツ プレースホルダー 3"/>
          <p:cNvSpPr>
            <a:spLocks noGrp="1"/>
          </p:cNvSpPr>
          <p:nvPr>
            <p:ph idx="1"/>
          </p:nvPr>
        </p:nvSpPr>
        <p:spPr/>
        <p:txBody>
          <a:bodyPr>
            <a:normAutofit/>
          </a:bodyPr>
          <a:lstStyle/>
          <a:p>
            <a:pPr marL="0" indent="0">
              <a:buNone/>
            </a:pPr>
            <a:endParaRPr kumimoji="1" lang="en-US" altLang="ja-JP" sz="2800" dirty="0">
              <a:latin typeface="+mj-ea"/>
              <a:ea typeface="+mj-ea"/>
            </a:endParaRPr>
          </a:p>
          <a:p>
            <a:pPr marL="0" indent="0">
              <a:buNone/>
            </a:pPr>
            <a:endParaRPr kumimoji="1" lang="ja-JP" altLang="en-US" sz="2800" dirty="0">
              <a:latin typeface="+mj-ea"/>
              <a:ea typeface="+mj-ea"/>
            </a:endParaRPr>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52</a:t>
            </a:fld>
            <a:endParaRPr kumimoji="1" lang="ja-JP" altLang="en-US"/>
          </a:p>
        </p:txBody>
      </p:sp>
      <p:sp>
        <p:nvSpPr>
          <p:cNvPr id="5" name="正方形/長方形 4"/>
          <p:cNvSpPr/>
          <p:nvPr/>
        </p:nvSpPr>
        <p:spPr>
          <a:xfrm>
            <a:off x="1619151" y="3193034"/>
            <a:ext cx="6713034" cy="1815882"/>
          </a:xfrm>
          <a:prstGeom prst="rect">
            <a:avLst/>
          </a:prstGeom>
        </p:spPr>
        <p:txBody>
          <a:bodyPr wrap="square">
            <a:spAutoFit/>
          </a:bodyPr>
          <a:lstStyle/>
          <a:p>
            <a:r>
              <a:rPr lang="ja-JP" altLang="en-US" sz="2800" dirty="0">
                <a:solidFill>
                  <a:prstClr val="black">
                    <a:lumMod val="75000"/>
                    <a:lumOff val="25000"/>
                  </a:prstClr>
                </a:solidFill>
                <a:latin typeface="メイリオ" panose="020B0604030504040204" pitchFamily="50" charset="-128"/>
              </a:rPr>
              <a:t>　ガイドラインや指針をパンフレット</a:t>
            </a:r>
            <a:r>
              <a:rPr lang="ja-JP" altLang="en-US" sz="2800" dirty="0" smtClean="0">
                <a:solidFill>
                  <a:prstClr val="black">
                    <a:lumMod val="75000"/>
                    <a:lumOff val="25000"/>
                  </a:prstClr>
                </a:solidFill>
                <a:latin typeface="メイリオ" panose="020B0604030504040204" pitchFamily="50" charset="-128"/>
              </a:rPr>
              <a:t>に</a:t>
            </a:r>
            <a:endParaRPr lang="en-US" altLang="ja-JP" sz="2800" dirty="0" smtClean="0">
              <a:solidFill>
                <a:prstClr val="black">
                  <a:lumMod val="75000"/>
                  <a:lumOff val="25000"/>
                </a:prstClr>
              </a:solidFill>
              <a:latin typeface="メイリオ" panose="020B0604030504040204" pitchFamily="50" charset="-128"/>
            </a:endParaRPr>
          </a:p>
          <a:p>
            <a:r>
              <a:rPr lang="ja-JP" altLang="en-US" sz="2800" dirty="0" smtClean="0">
                <a:solidFill>
                  <a:prstClr val="black">
                    <a:lumMod val="75000"/>
                    <a:lumOff val="25000"/>
                  </a:prstClr>
                </a:solidFill>
                <a:latin typeface="メイリオ" panose="020B0604030504040204" pitchFamily="50" charset="-128"/>
              </a:rPr>
              <a:t>する，</a:t>
            </a:r>
            <a:r>
              <a:rPr lang="ja-JP" altLang="en-US" sz="2800" dirty="0">
                <a:solidFill>
                  <a:prstClr val="black">
                    <a:lumMod val="75000"/>
                    <a:lumOff val="25000"/>
                  </a:prstClr>
                </a:solidFill>
                <a:latin typeface="メイリオ" panose="020B0604030504040204" pitchFamily="50" charset="-128"/>
              </a:rPr>
              <a:t>従業員</a:t>
            </a:r>
            <a:r>
              <a:rPr lang="ja-JP" altLang="en-US" sz="2800" dirty="0" smtClean="0">
                <a:solidFill>
                  <a:prstClr val="black">
                    <a:lumMod val="75000"/>
                    <a:lumOff val="25000"/>
                  </a:prstClr>
                </a:solidFill>
                <a:latin typeface="メイリオ" panose="020B0604030504040204" pitchFamily="50" charset="-128"/>
              </a:rPr>
              <a:t>が</a:t>
            </a:r>
            <a:r>
              <a:rPr lang="ja-JP" altLang="en-US" sz="2800" dirty="0">
                <a:solidFill>
                  <a:prstClr val="black">
                    <a:lumMod val="75000"/>
                    <a:lumOff val="25000"/>
                  </a:prstClr>
                </a:solidFill>
                <a:latin typeface="メイリオ" panose="020B0604030504040204" pitchFamily="50" charset="-128"/>
              </a:rPr>
              <a:t>いつでも見られる場所（食堂や廊下，掲示板など）に掲示するなどして，全従業員に周知徹底する</a:t>
            </a:r>
            <a:endParaRPr lang="ja-JP" altLang="en-US" dirty="0"/>
          </a:p>
        </p:txBody>
      </p:sp>
    </p:spTree>
    <p:extLst>
      <p:ext uri="{BB962C8B-B14F-4D97-AF65-F5344CB8AC3E}">
        <p14:creationId xmlns:p14="http://schemas.microsoft.com/office/powerpoint/2010/main" val="1691856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261145" cy="1320800"/>
          </a:xfrm>
        </p:spPr>
        <p:txBody>
          <a:bodyPr>
            <a:normAutofit/>
          </a:bodyPr>
          <a:lstStyle/>
          <a:p>
            <a:r>
              <a:rPr lang="ja-JP" altLang="en-US" dirty="0"/>
              <a:t>　実態</a:t>
            </a:r>
            <a:r>
              <a:rPr lang="ja-JP" altLang="en-US" dirty="0" smtClean="0"/>
              <a:t>の把握</a:t>
            </a:r>
            <a:endParaRPr kumimoji="1" lang="ja-JP" altLang="en-US" sz="4800" dirty="0"/>
          </a:p>
        </p:txBody>
      </p:sp>
      <p:sp>
        <p:nvSpPr>
          <p:cNvPr id="4" name="コンテンツ プレースホルダー 3"/>
          <p:cNvSpPr>
            <a:spLocks noGrp="1"/>
          </p:cNvSpPr>
          <p:nvPr>
            <p:ph idx="1"/>
          </p:nvPr>
        </p:nvSpPr>
        <p:spPr/>
        <p:txBody>
          <a:bodyPr>
            <a:normAutofit/>
          </a:bodyPr>
          <a:lstStyle/>
          <a:p>
            <a:pPr marL="0" indent="0">
              <a:buNone/>
            </a:pPr>
            <a:endParaRPr kumimoji="1" lang="en-US" altLang="ja-JP" sz="2800" dirty="0">
              <a:latin typeface="+mj-ea"/>
              <a:ea typeface="+mj-ea"/>
            </a:endParaRPr>
          </a:p>
          <a:p>
            <a:pPr marL="0" indent="0">
              <a:buNone/>
            </a:pPr>
            <a:r>
              <a:rPr kumimoji="1" lang="ja-JP" altLang="en-US" sz="2800" dirty="0" smtClean="0">
                <a:latin typeface="+mj-ea"/>
                <a:ea typeface="+mj-ea"/>
              </a:rPr>
              <a:t>　</a:t>
            </a:r>
            <a:endParaRPr kumimoji="1" lang="en-US" altLang="ja-JP" sz="2800" dirty="0" smtClean="0">
              <a:latin typeface="+mj-ea"/>
              <a:ea typeface="+mj-ea"/>
            </a:endParaRPr>
          </a:p>
          <a:p>
            <a:pPr marL="0" indent="0">
              <a:buNone/>
            </a:pPr>
            <a:r>
              <a:rPr lang="ja-JP" altLang="en-US" sz="2800" dirty="0">
                <a:latin typeface="+mj-ea"/>
                <a:ea typeface="+mj-ea"/>
              </a:rPr>
              <a:t>　</a:t>
            </a:r>
            <a:r>
              <a:rPr lang="ja-JP" altLang="en-US" sz="2800" dirty="0" smtClean="0">
                <a:latin typeface="+mj-ea"/>
                <a:ea typeface="+mj-ea"/>
              </a:rPr>
              <a:t>　</a:t>
            </a:r>
            <a:r>
              <a:rPr kumimoji="1" lang="ja-JP" altLang="en-US" sz="2800" dirty="0" smtClean="0">
                <a:latin typeface="+mj-ea"/>
                <a:ea typeface="+mj-ea"/>
              </a:rPr>
              <a:t>　　日々のコミュニケーション</a:t>
            </a:r>
            <a:endParaRPr kumimoji="1" lang="en-US" altLang="ja-JP" sz="2800" dirty="0" smtClean="0">
              <a:latin typeface="+mj-ea"/>
              <a:ea typeface="+mj-ea"/>
            </a:endParaRPr>
          </a:p>
          <a:p>
            <a:pPr marL="0" indent="0">
              <a:buNone/>
            </a:pPr>
            <a:r>
              <a:rPr lang="ja-JP" altLang="en-US" sz="2800" dirty="0" smtClean="0">
                <a:latin typeface="+mj-ea"/>
                <a:ea typeface="+mj-ea"/>
              </a:rPr>
              <a:t>　</a:t>
            </a:r>
            <a:r>
              <a:rPr lang="ja-JP" altLang="en-US" sz="2800" dirty="0">
                <a:latin typeface="+mj-ea"/>
                <a:ea typeface="+mj-ea"/>
              </a:rPr>
              <a:t>　</a:t>
            </a:r>
            <a:r>
              <a:rPr lang="ja-JP" altLang="en-US" sz="2800" dirty="0" smtClean="0">
                <a:latin typeface="+mj-ea"/>
                <a:ea typeface="+mj-ea"/>
              </a:rPr>
              <a:t>　　事業所・事務所会議</a:t>
            </a:r>
            <a:endParaRPr kumimoji="1" lang="en-US" altLang="ja-JP" sz="2800" dirty="0" smtClean="0">
              <a:latin typeface="+mj-ea"/>
              <a:ea typeface="+mj-ea"/>
            </a:endParaRPr>
          </a:p>
          <a:p>
            <a:pPr marL="0" indent="0">
              <a:buNone/>
            </a:pPr>
            <a:r>
              <a:rPr lang="ja-JP" altLang="en-US" sz="2800" dirty="0" smtClean="0">
                <a:latin typeface="+mj-ea"/>
                <a:ea typeface="+mj-ea"/>
              </a:rPr>
              <a:t>　</a:t>
            </a:r>
            <a:r>
              <a:rPr lang="ja-JP" altLang="en-US" sz="2800" dirty="0">
                <a:latin typeface="+mj-ea"/>
                <a:ea typeface="+mj-ea"/>
              </a:rPr>
              <a:t>　</a:t>
            </a:r>
            <a:r>
              <a:rPr lang="ja-JP" altLang="en-US" sz="2800" dirty="0" smtClean="0">
                <a:latin typeface="+mj-ea"/>
                <a:ea typeface="+mj-ea"/>
              </a:rPr>
              <a:t>　　アンケート調査　　　　　　</a:t>
            </a:r>
            <a:r>
              <a:rPr lang="en-US" altLang="ja-JP" sz="2800" dirty="0" smtClean="0">
                <a:latin typeface="+mj-ea"/>
                <a:ea typeface="+mj-ea"/>
              </a:rPr>
              <a:t>…</a:t>
            </a:r>
            <a:r>
              <a:rPr lang="ja-JP" altLang="en-US" sz="2800" dirty="0" smtClean="0">
                <a:latin typeface="+mj-ea"/>
                <a:ea typeface="+mj-ea"/>
              </a:rPr>
              <a:t>等々</a:t>
            </a:r>
            <a:endParaRPr lang="en-US" altLang="ja-JP" sz="2800" dirty="0" smtClean="0">
              <a:latin typeface="+mj-ea"/>
              <a:ea typeface="+mj-ea"/>
            </a:endParaRPr>
          </a:p>
          <a:p>
            <a:pPr marL="0" indent="0">
              <a:buNone/>
            </a:pPr>
            <a:endParaRPr kumimoji="1" lang="ja-JP" altLang="en-US" sz="2800" dirty="0">
              <a:latin typeface="+mj-ea"/>
              <a:ea typeface="+mj-ea"/>
            </a:endParaRPr>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53</a:t>
            </a:fld>
            <a:endParaRPr kumimoji="1" lang="ja-JP" altLang="en-US"/>
          </a:p>
        </p:txBody>
      </p:sp>
    </p:spTree>
    <p:extLst>
      <p:ext uri="{BB962C8B-B14F-4D97-AF65-F5344CB8AC3E}">
        <p14:creationId xmlns:p14="http://schemas.microsoft.com/office/powerpoint/2010/main" val="944950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261145" cy="1320800"/>
          </a:xfrm>
        </p:spPr>
        <p:txBody>
          <a:bodyPr>
            <a:normAutofit/>
          </a:bodyPr>
          <a:lstStyle/>
          <a:p>
            <a:r>
              <a:rPr lang="ja-JP" altLang="en-US" dirty="0"/>
              <a:t>　</a:t>
            </a:r>
            <a:r>
              <a:rPr lang="ja-JP" altLang="en-US" dirty="0" smtClean="0"/>
              <a:t>各種研修</a:t>
            </a:r>
            <a:endParaRPr kumimoji="1" lang="ja-JP" altLang="en-US" sz="4800" dirty="0"/>
          </a:p>
        </p:txBody>
      </p:sp>
      <p:sp>
        <p:nvSpPr>
          <p:cNvPr id="4" name="コンテンツ プレースホルダー 3"/>
          <p:cNvSpPr>
            <a:spLocks noGrp="1"/>
          </p:cNvSpPr>
          <p:nvPr>
            <p:ph idx="1"/>
          </p:nvPr>
        </p:nvSpPr>
        <p:spPr>
          <a:xfrm>
            <a:off x="677334" y="1471961"/>
            <a:ext cx="8596668" cy="4569402"/>
          </a:xfrm>
        </p:spPr>
        <p:txBody>
          <a:bodyPr>
            <a:normAutofit/>
          </a:bodyPr>
          <a:lstStyle/>
          <a:p>
            <a:pPr marL="0" indent="0">
              <a:buNone/>
            </a:pPr>
            <a:endParaRPr kumimoji="1" lang="en-US" altLang="ja-JP" sz="2800" dirty="0">
              <a:latin typeface="+mj-ea"/>
              <a:ea typeface="+mj-ea"/>
            </a:endParaRPr>
          </a:p>
          <a:p>
            <a:pPr marL="0" indent="0">
              <a:buNone/>
            </a:pPr>
            <a:r>
              <a:rPr kumimoji="1" lang="ja-JP" altLang="en-US" sz="2800" dirty="0" smtClean="0">
                <a:latin typeface="+mj-ea"/>
                <a:ea typeface="+mj-ea"/>
              </a:rPr>
              <a:t>管理職研修の実施ポイント</a:t>
            </a:r>
            <a:endParaRPr kumimoji="1" lang="en-US" altLang="ja-JP" sz="2800" dirty="0" smtClean="0">
              <a:latin typeface="+mj-ea"/>
              <a:ea typeface="+mj-ea"/>
            </a:endParaRPr>
          </a:p>
          <a:p>
            <a:pPr marL="0" indent="0">
              <a:buNone/>
            </a:pPr>
            <a:r>
              <a:rPr lang="ja-JP" altLang="en-US" sz="2800" dirty="0">
                <a:latin typeface="+mj-ea"/>
                <a:ea typeface="+mj-ea"/>
              </a:rPr>
              <a:t>　</a:t>
            </a:r>
            <a:r>
              <a:rPr lang="en-US" altLang="ja-JP" sz="2800" dirty="0" smtClean="0">
                <a:latin typeface="+mj-ea"/>
                <a:ea typeface="+mj-ea"/>
              </a:rPr>
              <a:t>ⅰ</a:t>
            </a:r>
            <a:r>
              <a:rPr lang="ja-JP" altLang="en-US" sz="2800" dirty="0" smtClean="0">
                <a:latin typeface="+mj-ea"/>
                <a:ea typeface="+mj-ea"/>
              </a:rPr>
              <a:t>）管理職自身がハラスメントをしてはいけない</a:t>
            </a:r>
            <a:endParaRPr lang="en-US" altLang="ja-JP" sz="2800" dirty="0" smtClean="0">
              <a:latin typeface="+mj-ea"/>
              <a:ea typeface="+mj-ea"/>
            </a:endParaRPr>
          </a:p>
          <a:p>
            <a:pPr marL="0" indent="0">
              <a:buNone/>
            </a:pPr>
            <a:r>
              <a:rPr lang="ja-JP" altLang="en-US" sz="2800" dirty="0">
                <a:latin typeface="+mj-ea"/>
                <a:ea typeface="+mj-ea"/>
              </a:rPr>
              <a:t>　</a:t>
            </a:r>
            <a:r>
              <a:rPr lang="ja-JP" altLang="en-US" sz="2800" dirty="0" smtClean="0">
                <a:latin typeface="+mj-ea"/>
                <a:ea typeface="+mj-ea"/>
              </a:rPr>
              <a:t>　　ことを確認する。</a:t>
            </a:r>
            <a:endParaRPr lang="en-US" altLang="ja-JP" sz="2800" dirty="0" smtClean="0">
              <a:latin typeface="+mj-ea"/>
              <a:ea typeface="+mj-ea"/>
            </a:endParaRPr>
          </a:p>
          <a:p>
            <a:pPr marL="0" indent="0">
              <a:buNone/>
            </a:pPr>
            <a:r>
              <a:rPr kumimoji="1" lang="ja-JP" altLang="en-US" sz="2800" dirty="0" smtClean="0">
                <a:latin typeface="+mj-ea"/>
                <a:ea typeface="+mj-ea"/>
              </a:rPr>
              <a:t>　</a:t>
            </a:r>
            <a:r>
              <a:rPr kumimoji="1" lang="en-US" altLang="ja-JP" sz="2800" dirty="0" smtClean="0">
                <a:latin typeface="+mj-ea"/>
                <a:ea typeface="+mj-ea"/>
              </a:rPr>
              <a:t>ⅱ</a:t>
            </a:r>
            <a:r>
              <a:rPr kumimoji="1" lang="ja-JP" altLang="en-US" sz="2800" dirty="0" smtClean="0">
                <a:latin typeface="+mj-ea"/>
                <a:ea typeface="+mj-ea"/>
              </a:rPr>
              <a:t>）</a:t>
            </a:r>
            <a:r>
              <a:rPr kumimoji="1" lang="ja-JP" altLang="en-US" sz="2800" b="1" dirty="0" smtClean="0">
                <a:effectLst>
                  <a:outerShdw blurRad="38100" dist="38100" dir="2700000" algn="tl">
                    <a:srgbClr val="000000">
                      <a:alpha val="43137"/>
                    </a:srgbClr>
                  </a:outerShdw>
                </a:effectLst>
                <a:latin typeface="+mj-ea"/>
                <a:ea typeface="+mj-ea"/>
              </a:rPr>
              <a:t>業務に必要な指示，適正な教育指導の在り方</a:t>
            </a:r>
            <a:endParaRPr kumimoji="1" lang="en-US" altLang="ja-JP" sz="2800" b="1" dirty="0" smtClean="0">
              <a:effectLst>
                <a:outerShdw blurRad="38100" dist="38100" dir="2700000" algn="tl">
                  <a:srgbClr val="000000">
                    <a:alpha val="43137"/>
                  </a:srgbClr>
                </a:outerShdw>
              </a:effectLst>
              <a:latin typeface="+mj-ea"/>
              <a:ea typeface="+mj-ea"/>
            </a:endParaRPr>
          </a:p>
          <a:p>
            <a:pPr marL="0" indent="0">
              <a:buNone/>
            </a:pPr>
            <a:r>
              <a:rPr lang="ja-JP" altLang="en-US" sz="2800" dirty="0">
                <a:latin typeface="+mj-ea"/>
                <a:ea typeface="+mj-ea"/>
              </a:rPr>
              <a:t>　</a:t>
            </a:r>
            <a:r>
              <a:rPr lang="ja-JP" altLang="en-US" sz="2800" dirty="0" smtClean="0">
                <a:latin typeface="+mj-ea"/>
                <a:ea typeface="+mj-ea"/>
              </a:rPr>
              <a:t>　　</a:t>
            </a:r>
            <a:r>
              <a:rPr kumimoji="1" lang="ja-JP" altLang="en-US" sz="2800" dirty="0" smtClean="0">
                <a:latin typeface="+mj-ea"/>
                <a:ea typeface="+mj-ea"/>
              </a:rPr>
              <a:t>について理解する。</a:t>
            </a:r>
            <a:endParaRPr kumimoji="1" lang="en-US" altLang="ja-JP" sz="2800" dirty="0" smtClean="0">
              <a:latin typeface="+mj-ea"/>
              <a:ea typeface="+mj-ea"/>
            </a:endParaRPr>
          </a:p>
          <a:p>
            <a:pPr marL="0" indent="0">
              <a:buNone/>
            </a:pPr>
            <a:r>
              <a:rPr kumimoji="1" lang="ja-JP" altLang="en-US" sz="2800" dirty="0" smtClean="0">
                <a:latin typeface="+mj-ea"/>
                <a:ea typeface="+mj-ea"/>
              </a:rPr>
              <a:t>　</a:t>
            </a:r>
            <a:r>
              <a:rPr kumimoji="1" lang="en-US" altLang="ja-JP" sz="2800" dirty="0" smtClean="0">
                <a:latin typeface="+mj-ea"/>
                <a:ea typeface="+mj-ea"/>
              </a:rPr>
              <a:t>ⅲ</a:t>
            </a:r>
            <a:r>
              <a:rPr kumimoji="1" lang="ja-JP" altLang="en-US" sz="2800" dirty="0" smtClean="0">
                <a:latin typeface="+mj-ea"/>
                <a:ea typeface="+mj-ea"/>
              </a:rPr>
              <a:t>）部下にハラスメントを起こさせない</a:t>
            </a:r>
            <a:r>
              <a:rPr kumimoji="1" lang="ja-JP" altLang="en-US" sz="2800" b="1" dirty="0" smtClean="0">
                <a:effectLst>
                  <a:outerShdw blurRad="38100" dist="38100" dir="2700000" algn="tl">
                    <a:srgbClr val="000000">
                      <a:alpha val="43137"/>
                    </a:srgbClr>
                  </a:outerShdw>
                </a:effectLst>
                <a:latin typeface="+mj-ea"/>
                <a:ea typeface="+mj-ea"/>
              </a:rPr>
              <a:t>職場環境</a:t>
            </a:r>
            <a:endParaRPr kumimoji="1" lang="en-US" altLang="ja-JP" sz="2800" b="1" dirty="0" smtClean="0">
              <a:effectLst>
                <a:outerShdw blurRad="38100" dist="38100" dir="2700000" algn="tl">
                  <a:srgbClr val="000000">
                    <a:alpha val="43137"/>
                  </a:srgbClr>
                </a:outerShdw>
              </a:effectLst>
              <a:latin typeface="+mj-ea"/>
              <a:ea typeface="+mj-ea"/>
            </a:endParaRPr>
          </a:p>
          <a:p>
            <a:pPr marL="0" indent="0">
              <a:buNone/>
            </a:pPr>
            <a:r>
              <a:rPr lang="ja-JP" altLang="en-US" sz="2800" b="1" dirty="0">
                <a:effectLst>
                  <a:outerShdw blurRad="38100" dist="38100" dir="2700000" algn="tl">
                    <a:srgbClr val="000000">
                      <a:alpha val="43137"/>
                    </a:srgbClr>
                  </a:outerShdw>
                </a:effectLst>
                <a:latin typeface="+mj-ea"/>
                <a:ea typeface="+mj-ea"/>
              </a:rPr>
              <a:t>　</a:t>
            </a:r>
            <a:r>
              <a:rPr lang="ja-JP" altLang="en-US" sz="2800" b="1" dirty="0" smtClean="0">
                <a:effectLst>
                  <a:outerShdw blurRad="38100" dist="38100" dir="2700000" algn="tl">
                    <a:srgbClr val="000000">
                      <a:alpha val="43137"/>
                    </a:srgbClr>
                  </a:outerShdw>
                </a:effectLst>
                <a:latin typeface="+mj-ea"/>
                <a:ea typeface="+mj-ea"/>
              </a:rPr>
              <a:t>　　</a:t>
            </a:r>
            <a:r>
              <a:rPr kumimoji="1" lang="ja-JP" altLang="en-US" sz="2800" b="1" dirty="0" err="1" smtClean="0">
                <a:effectLst>
                  <a:outerShdw blurRad="38100" dist="38100" dir="2700000" algn="tl">
                    <a:srgbClr val="000000">
                      <a:alpha val="43137"/>
                    </a:srgbClr>
                  </a:outerShdw>
                </a:effectLst>
                <a:latin typeface="+mj-ea"/>
                <a:ea typeface="+mj-ea"/>
              </a:rPr>
              <a:t>づ</a:t>
            </a:r>
            <a:r>
              <a:rPr kumimoji="1" lang="ja-JP" altLang="en-US" sz="2800" b="1" dirty="0" smtClean="0">
                <a:effectLst>
                  <a:outerShdw blurRad="38100" dist="38100" dir="2700000" algn="tl">
                    <a:srgbClr val="000000">
                      <a:alpha val="43137"/>
                    </a:srgbClr>
                  </a:outerShdw>
                </a:effectLst>
                <a:latin typeface="+mj-ea"/>
                <a:ea typeface="+mj-ea"/>
              </a:rPr>
              <a:t>くり</a:t>
            </a:r>
            <a:r>
              <a:rPr kumimoji="1" lang="ja-JP" altLang="en-US" sz="2800" dirty="0" smtClean="0">
                <a:latin typeface="+mj-ea"/>
                <a:ea typeface="+mj-ea"/>
              </a:rPr>
              <a:t>について理解する。</a:t>
            </a:r>
            <a:endParaRPr kumimoji="1" lang="ja-JP" altLang="en-US" sz="2800" dirty="0">
              <a:latin typeface="+mj-ea"/>
              <a:ea typeface="+mj-ea"/>
            </a:endParaRPr>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54</a:t>
            </a:fld>
            <a:endParaRPr kumimoji="1" lang="ja-JP" altLang="en-US"/>
          </a:p>
        </p:txBody>
      </p:sp>
    </p:spTree>
    <p:extLst>
      <p:ext uri="{BB962C8B-B14F-4D97-AF65-F5344CB8AC3E}">
        <p14:creationId xmlns:p14="http://schemas.microsoft.com/office/powerpoint/2010/main" val="4236616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261145" cy="1320800"/>
          </a:xfrm>
        </p:spPr>
        <p:txBody>
          <a:bodyPr>
            <a:normAutofit/>
          </a:bodyPr>
          <a:lstStyle/>
          <a:p>
            <a:r>
              <a:rPr lang="ja-JP" altLang="en-US" dirty="0"/>
              <a:t>　</a:t>
            </a:r>
            <a:endParaRPr kumimoji="1" lang="ja-JP" altLang="en-US" sz="4800" dirty="0"/>
          </a:p>
        </p:txBody>
      </p:sp>
      <p:sp>
        <p:nvSpPr>
          <p:cNvPr id="4" name="コンテンツ プレースホルダー 3"/>
          <p:cNvSpPr>
            <a:spLocks noGrp="1"/>
          </p:cNvSpPr>
          <p:nvPr>
            <p:ph idx="1"/>
          </p:nvPr>
        </p:nvSpPr>
        <p:spPr>
          <a:xfrm>
            <a:off x="677334" y="1471961"/>
            <a:ext cx="8596668" cy="4569402"/>
          </a:xfrm>
        </p:spPr>
        <p:txBody>
          <a:bodyPr>
            <a:normAutofit/>
          </a:bodyPr>
          <a:lstStyle/>
          <a:p>
            <a:pPr marL="0" indent="0">
              <a:buNone/>
            </a:pPr>
            <a:endParaRPr kumimoji="1" lang="en-US" altLang="ja-JP" sz="2800" dirty="0">
              <a:latin typeface="+mj-ea"/>
              <a:ea typeface="+mj-ea"/>
            </a:endParaRPr>
          </a:p>
          <a:p>
            <a:pPr marL="0" indent="0">
              <a:buNone/>
            </a:pPr>
            <a:r>
              <a:rPr lang="ja-JP" altLang="en-US" sz="2800" dirty="0">
                <a:latin typeface="+mj-ea"/>
                <a:ea typeface="+mj-ea"/>
              </a:rPr>
              <a:t>従業員</a:t>
            </a:r>
            <a:r>
              <a:rPr kumimoji="1" lang="ja-JP" altLang="en-US" sz="2800" dirty="0" smtClean="0">
                <a:latin typeface="+mj-ea"/>
                <a:ea typeface="+mj-ea"/>
              </a:rPr>
              <a:t>研修の実施ポイント</a:t>
            </a:r>
            <a:endParaRPr kumimoji="1" lang="en-US" altLang="ja-JP" sz="2800" dirty="0" smtClean="0">
              <a:latin typeface="+mj-ea"/>
              <a:ea typeface="+mj-ea"/>
            </a:endParaRPr>
          </a:p>
          <a:p>
            <a:pPr marL="0" indent="0">
              <a:buNone/>
            </a:pPr>
            <a:r>
              <a:rPr lang="ja-JP" altLang="en-US" sz="2800" dirty="0">
                <a:latin typeface="+mj-ea"/>
                <a:ea typeface="+mj-ea"/>
              </a:rPr>
              <a:t>　</a:t>
            </a:r>
            <a:r>
              <a:rPr lang="en-US" altLang="ja-JP" sz="2800" dirty="0" smtClean="0">
                <a:latin typeface="+mj-ea"/>
                <a:ea typeface="+mj-ea"/>
              </a:rPr>
              <a:t>ⅰ</a:t>
            </a:r>
            <a:r>
              <a:rPr lang="ja-JP" altLang="en-US" sz="2800" dirty="0" smtClean="0">
                <a:latin typeface="+mj-ea"/>
                <a:ea typeface="+mj-ea"/>
              </a:rPr>
              <a:t>）具体的で身近な事例を取り上げる。</a:t>
            </a:r>
            <a:endParaRPr lang="en-US" altLang="ja-JP" sz="2800" dirty="0" smtClean="0">
              <a:latin typeface="+mj-ea"/>
              <a:ea typeface="+mj-ea"/>
            </a:endParaRPr>
          </a:p>
          <a:p>
            <a:pPr marL="0" indent="0">
              <a:buNone/>
            </a:pPr>
            <a:r>
              <a:rPr kumimoji="1" lang="ja-JP" altLang="en-US" sz="2800" dirty="0" smtClean="0">
                <a:latin typeface="+mj-ea"/>
                <a:ea typeface="+mj-ea"/>
              </a:rPr>
              <a:t>　</a:t>
            </a:r>
            <a:r>
              <a:rPr kumimoji="1" lang="en-US" altLang="ja-JP" sz="2800" dirty="0" smtClean="0">
                <a:latin typeface="+mj-ea"/>
                <a:ea typeface="+mj-ea"/>
              </a:rPr>
              <a:t>ⅱ</a:t>
            </a:r>
            <a:r>
              <a:rPr kumimoji="1" lang="ja-JP" altLang="en-US" sz="2800" dirty="0" smtClean="0">
                <a:latin typeface="+mj-ea"/>
                <a:ea typeface="+mj-ea"/>
              </a:rPr>
              <a:t>）啓発用ＤＶＤ等を利用する場合，討議形式</a:t>
            </a:r>
            <a:endParaRPr kumimoji="1" lang="en-US" altLang="ja-JP" sz="2800" dirty="0" smtClean="0">
              <a:latin typeface="+mj-ea"/>
              <a:ea typeface="+mj-ea"/>
            </a:endParaRPr>
          </a:p>
          <a:p>
            <a:pPr marL="0" indent="0">
              <a:buNone/>
            </a:pPr>
            <a:r>
              <a:rPr lang="ja-JP" altLang="en-US" sz="2800" dirty="0">
                <a:latin typeface="+mj-ea"/>
                <a:ea typeface="+mj-ea"/>
              </a:rPr>
              <a:t>　</a:t>
            </a:r>
            <a:r>
              <a:rPr lang="ja-JP" altLang="en-US" sz="2800" dirty="0" smtClean="0">
                <a:latin typeface="+mj-ea"/>
                <a:ea typeface="+mj-ea"/>
              </a:rPr>
              <a:t>　　</a:t>
            </a:r>
            <a:r>
              <a:rPr kumimoji="1" lang="ja-JP" altLang="en-US" sz="2800" dirty="0" smtClean="0">
                <a:latin typeface="+mj-ea"/>
                <a:ea typeface="+mj-ea"/>
              </a:rPr>
              <a:t>（ワークショップ）を取り入れる。</a:t>
            </a:r>
            <a:endParaRPr kumimoji="1" lang="en-US" altLang="ja-JP" sz="2800" dirty="0" smtClean="0">
              <a:latin typeface="+mj-ea"/>
              <a:ea typeface="+mj-ea"/>
            </a:endParaRPr>
          </a:p>
          <a:p>
            <a:pPr marL="0" indent="0">
              <a:buNone/>
            </a:pPr>
            <a:r>
              <a:rPr kumimoji="1" lang="ja-JP" altLang="en-US" sz="2800" dirty="0" smtClean="0">
                <a:latin typeface="+mj-ea"/>
                <a:ea typeface="+mj-ea"/>
              </a:rPr>
              <a:t>　</a:t>
            </a:r>
            <a:r>
              <a:rPr kumimoji="1" lang="en-US" altLang="ja-JP" sz="2800" dirty="0" smtClean="0">
                <a:latin typeface="+mj-ea"/>
                <a:ea typeface="+mj-ea"/>
              </a:rPr>
              <a:t>ⅲ</a:t>
            </a:r>
            <a:r>
              <a:rPr kumimoji="1" lang="ja-JP" altLang="en-US" sz="2800" dirty="0" smtClean="0">
                <a:latin typeface="+mj-ea"/>
                <a:ea typeface="+mj-ea"/>
              </a:rPr>
              <a:t>）自己チェックリストなどにより，問題意識の</a:t>
            </a:r>
            <a:endParaRPr kumimoji="1" lang="en-US" altLang="ja-JP" sz="2800" dirty="0" smtClean="0">
              <a:latin typeface="+mj-ea"/>
              <a:ea typeface="+mj-ea"/>
            </a:endParaRPr>
          </a:p>
          <a:p>
            <a:pPr marL="0" indent="0">
              <a:buNone/>
            </a:pPr>
            <a:r>
              <a:rPr lang="ja-JP" altLang="en-US" sz="2800" dirty="0">
                <a:latin typeface="+mj-ea"/>
                <a:ea typeface="+mj-ea"/>
              </a:rPr>
              <a:t>　</a:t>
            </a:r>
            <a:r>
              <a:rPr lang="ja-JP" altLang="en-US" sz="2800" dirty="0" smtClean="0">
                <a:latin typeface="+mj-ea"/>
                <a:ea typeface="+mj-ea"/>
              </a:rPr>
              <a:t>　　</a:t>
            </a:r>
            <a:r>
              <a:rPr kumimoji="1" lang="ja-JP" altLang="en-US" sz="2800" dirty="0" smtClean="0">
                <a:latin typeface="+mj-ea"/>
                <a:ea typeface="+mj-ea"/>
              </a:rPr>
              <a:t>見える化を図る。</a:t>
            </a:r>
            <a:endParaRPr kumimoji="1" lang="ja-JP" altLang="en-US" sz="2800" dirty="0">
              <a:latin typeface="+mj-ea"/>
              <a:ea typeface="+mj-ea"/>
            </a:endParaRPr>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55</a:t>
            </a:fld>
            <a:endParaRPr kumimoji="1" lang="ja-JP" altLang="en-US"/>
          </a:p>
        </p:txBody>
      </p:sp>
    </p:spTree>
    <p:extLst>
      <p:ext uri="{BB962C8B-B14F-4D97-AF65-F5344CB8AC3E}">
        <p14:creationId xmlns:p14="http://schemas.microsoft.com/office/powerpoint/2010/main" val="3912735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261145" cy="1320800"/>
          </a:xfrm>
        </p:spPr>
        <p:txBody>
          <a:bodyPr>
            <a:normAutofit/>
          </a:bodyPr>
          <a:lstStyle/>
          <a:p>
            <a:r>
              <a:rPr lang="ja-JP" altLang="en-US" dirty="0"/>
              <a:t>　</a:t>
            </a:r>
            <a:endParaRPr kumimoji="1" lang="ja-JP" altLang="en-US" sz="4800" dirty="0"/>
          </a:p>
        </p:txBody>
      </p:sp>
      <p:sp>
        <p:nvSpPr>
          <p:cNvPr id="4" name="コンテンツ プレースホルダー 3"/>
          <p:cNvSpPr>
            <a:spLocks noGrp="1"/>
          </p:cNvSpPr>
          <p:nvPr>
            <p:ph idx="1"/>
          </p:nvPr>
        </p:nvSpPr>
        <p:spPr>
          <a:xfrm>
            <a:off x="677334" y="1471961"/>
            <a:ext cx="8596668" cy="4569402"/>
          </a:xfrm>
        </p:spPr>
        <p:txBody>
          <a:bodyPr>
            <a:normAutofit fontScale="92500" lnSpcReduction="20000"/>
          </a:bodyPr>
          <a:lstStyle/>
          <a:p>
            <a:pPr marL="0" indent="0">
              <a:buNone/>
            </a:pPr>
            <a:endParaRPr kumimoji="1" lang="en-US" altLang="ja-JP" sz="2800" dirty="0" smtClean="0">
              <a:latin typeface="+mj-ea"/>
              <a:ea typeface="+mj-ea"/>
            </a:endParaRPr>
          </a:p>
          <a:p>
            <a:pPr marL="0" indent="0">
              <a:buNone/>
            </a:pPr>
            <a:r>
              <a:rPr lang="ja-JP" altLang="en-US" sz="2800" dirty="0">
                <a:latin typeface="+mj-ea"/>
                <a:ea typeface="+mj-ea"/>
              </a:rPr>
              <a:t>　</a:t>
            </a:r>
            <a:endParaRPr lang="en-US" altLang="ja-JP" sz="2800" dirty="0" smtClean="0">
              <a:latin typeface="+mj-ea"/>
              <a:ea typeface="+mj-ea"/>
            </a:endParaRPr>
          </a:p>
          <a:p>
            <a:pPr marL="0" indent="0">
              <a:buNone/>
            </a:pPr>
            <a:r>
              <a:rPr kumimoji="1" lang="ja-JP" altLang="en-US" sz="2000" dirty="0">
                <a:latin typeface="+mj-ea"/>
                <a:ea typeface="+mj-ea"/>
              </a:rPr>
              <a:t>　</a:t>
            </a:r>
            <a:endParaRPr kumimoji="1" lang="en-US" altLang="ja-JP" sz="2000" dirty="0" smtClean="0">
              <a:latin typeface="+mj-ea"/>
              <a:ea typeface="+mj-ea"/>
            </a:endParaRPr>
          </a:p>
          <a:p>
            <a:pPr marL="0" indent="0">
              <a:buNone/>
            </a:pPr>
            <a:r>
              <a:rPr kumimoji="1" lang="en-US" altLang="ja-JP" sz="2400" dirty="0" smtClean="0">
                <a:latin typeface="+mj-ea"/>
                <a:ea typeface="+mj-ea"/>
              </a:rPr>
              <a:t>【</a:t>
            </a:r>
            <a:r>
              <a:rPr kumimoji="1" lang="ja-JP" altLang="en-US" sz="2400" dirty="0" smtClean="0">
                <a:latin typeface="+mj-ea"/>
                <a:ea typeface="+mj-ea"/>
              </a:rPr>
              <a:t>（参考）研修の資料として</a:t>
            </a:r>
            <a:r>
              <a:rPr kumimoji="1" lang="en-US" altLang="ja-JP" sz="2400" dirty="0" smtClean="0">
                <a:latin typeface="+mj-ea"/>
                <a:ea typeface="+mj-ea"/>
              </a:rPr>
              <a:t>】</a:t>
            </a:r>
          </a:p>
          <a:p>
            <a:pPr marL="0" indent="0">
              <a:buNone/>
            </a:pPr>
            <a:r>
              <a:rPr lang="ja-JP" altLang="en-US" sz="2400" dirty="0">
                <a:latin typeface="+mj-ea"/>
                <a:ea typeface="+mj-ea"/>
              </a:rPr>
              <a:t>　</a:t>
            </a:r>
            <a:r>
              <a:rPr lang="ja-JP" altLang="en-US" sz="2400" dirty="0" smtClean="0">
                <a:latin typeface="+mj-ea"/>
                <a:ea typeface="+mj-ea"/>
              </a:rPr>
              <a:t>　</a:t>
            </a:r>
            <a:endParaRPr lang="en-US" altLang="ja-JP" sz="2400" dirty="0" smtClean="0">
              <a:latin typeface="+mj-ea"/>
              <a:ea typeface="+mj-ea"/>
            </a:endParaRPr>
          </a:p>
          <a:p>
            <a:pPr marL="0" indent="0">
              <a:buNone/>
            </a:pPr>
            <a:r>
              <a:rPr lang="ja-JP" altLang="en-US" sz="2400" dirty="0" smtClean="0">
                <a:latin typeface="+mj-ea"/>
                <a:ea typeface="+mj-ea"/>
              </a:rPr>
              <a:t>「</a:t>
            </a:r>
            <a:r>
              <a:rPr lang="ja-JP" altLang="en-US" sz="2400" b="1" dirty="0" smtClean="0">
                <a:effectLst>
                  <a:outerShdw blurRad="38100" dist="38100" dir="2700000" algn="tl">
                    <a:srgbClr val="000000">
                      <a:alpha val="43137"/>
                    </a:srgbClr>
                  </a:outerShdw>
                </a:effectLst>
                <a:latin typeface="+mj-ea"/>
                <a:ea typeface="+mj-ea"/>
              </a:rPr>
              <a:t>しない　させない　まねかない</a:t>
            </a:r>
            <a:endParaRPr lang="en-US" altLang="ja-JP" sz="2400" b="1" dirty="0" smtClean="0">
              <a:effectLst>
                <a:outerShdw blurRad="38100" dist="38100" dir="2700000" algn="tl">
                  <a:srgbClr val="000000">
                    <a:alpha val="43137"/>
                  </a:srgbClr>
                </a:outerShdw>
              </a:effectLst>
              <a:latin typeface="+mj-ea"/>
              <a:ea typeface="+mj-ea"/>
            </a:endParaRPr>
          </a:p>
          <a:p>
            <a:pPr marL="0" indent="0">
              <a:buNone/>
            </a:pPr>
            <a:r>
              <a:rPr lang="ja-JP" altLang="en-US" sz="2400" b="1" dirty="0" smtClean="0">
                <a:effectLst>
                  <a:outerShdw blurRad="38100" dist="38100" dir="2700000" algn="tl">
                    <a:srgbClr val="000000">
                      <a:alpha val="43137"/>
                    </a:srgbClr>
                  </a:outerShdw>
                </a:effectLst>
                <a:latin typeface="+mj-ea"/>
                <a:ea typeface="+mj-ea"/>
              </a:rPr>
              <a:t>　</a:t>
            </a:r>
            <a:r>
              <a:rPr kumimoji="1" lang="ja-JP" altLang="en-US" sz="2400" b="1" dirty="0" smtClean="0">
                <a:effectLst>
                  <a:outerShdw blurRad="38100" dist="38100" dir="2700000" algn="tl">
                    <a:srgbClr val="000000">
                      <a:alpha val="43137"/>
                    </a:srgbClr>
                  </a:outerShdw>
                </a:effectLst>
                <a:latin typeface="+mj-ea"/>
                <a:ea typeface="+mj-ea"/>
              </a:rPr>
              <a:t>セクハラ　パワハラ</a:t>
            </a:r>
            <a:endParaRPr kumimoji="1" lang="en-US" altLang="ja-JP" sz="2400" b="1" dirty="0" smtClean="0">
              <a:effectLst>
                <a:outerShdw blurRad="38100" dist="38100" dir="2700000" algn="tl">
                  <a:srgbClr val="000000">
                    <a:alpha val="43137"/>
                  </a:srgbClr>
                </a:outerShdw>
              </a:effectLst>
              <a:latin typeface="+mj-ea"/>
              <a:ea typeface="+mj-ea"/>
            </a:endParaRPr>
          </a:p>
          <a:p>
            <a:pPr marL="0" indent="0">
              <a:buNone/>
            </a:pPr>
            <a:r>
              <a:rPr lang="ja-JP" altLang="en-US" sz="2400" b="1" dirty="0" smtClean="0">
                <a:effectLst>
                  <a:outerShdw blurRad="38100" dist="38100" dir="2700000" algn="tl">
                    <a:srgbClr val="000000">
                      <a:alpha val="43137"/>
                    </a:srgbClr>
                  </a:outerShdw>
                </a:effectLst>
                <a:latin typeface="+mj-ea"/>
                <a:ea typeface="+mj-ea"/>
              </a:rPr>
              <a:t>　１８の事例をマンガで</a:t>
            </a:r>
            <a:endParaRPr lang="en-US" altLang="ja-JP" sz="2400" b="1" dirty="0" smtClean="0">
              <a:effectLst>
                <a:outerShdw blurRad="38100" dist="38100" dir="2700000" algn="tl">
                  <a:srgbClr val="000000">
                    <a:alpha val="43137"/>
                  </a:srgbClr>
                </a:outerShdw>
              </a:effectLst>
              <a:latin typeface="+mj-ea"/>
              <a:ea typeface="+mj-ea"/>
            </a:endParaRPr>
          </a:p>
          <a:p>
            <a:pPr marL="0" indent="0">
              <a:buNone/>
            </a:pPr>
            <a:r>
              <a:rPr kumimoji="1" lang="ja-JP" altLang="en-US" sz="2400" b="1" dirty="0" smtClean="0">
                <a:effectLst>
                  <a:outerShdw blurRad="38100" dist="38100" dir="2700000" algn="tl">
                    <a:srgbClr val="000000">
                      <a:alpha val="43137"/>
                    </a:srgbClr>
                  </a:outerShdw>
                </a:effectLst>
                <a:latin typeface="+mj-ea"/>
                <a:ea typeface="+mj-ea"/>
              </a:rPr>
              <a:t>　わかりやすく解説！</a:t>
            </a:r>
            <a:r>
              <a:rPr kumimoji="1" lang="ja-JP" altLang="en-US" sz="2400" dirty="0" smtClean="0">
                <a:latin typeface="+mj-ea"/>
                <a:ea typeface="+mj-ea"/>
              </a:rPr>
              <a:t>」</a:t>
            </a:r>
            <a:endParaRPr kumimoji="1" lang="en-US" altLang="ja-JP" sz="2400" dirty="0" smtClean="0">
              <a:latin typeface="+mj-ea"/>
              <a:ea typeface="+mj-ea"/>
            </a:endParaRPr>
          </a:p>
          <a:p>
            <a:pPr marL="0" indent="0">
              <a:buNone/>
            </a:pPr>
            <a:r>
              <a:rPr lang="ja-JP" altLang="en-US" sz="2400" dirty="0">
                <a:latin typeface="+mj-ea"/>
                <a:ea typeface="+mj-ea"/>
              </a:rPr>
              <a:t>　</a:t>
            </a:r>
            <a:endParaRPr lang="en-US" altLang="ja-JP" sz="2400" dirty="0" smtClean="0">
              <a:latin typeface="+mj-ea"/>
              <a:ea typeface="+mj-ea"/>
            </a:endParaRPr>
          </a:p>
          <a:p>
            <a:pPr marL="0" indent="0">
              <a:buNone/>
            </a:pPr>
            <a:r>
              <a:rPr lang="ja-JP" altLang="en-US" sz="2400" dirty="0">
                <a:latin typeface="+mj-ea"/>
                <a:ea typeface="+mj-ea"/>
              </a:rPr>
              <a:t>　</a:t>
            </a:r>
            <a:r>
              <a:rPr lang="ja-JP" altLang="en-US" sz="2400" dirty="0" smtClean="0">
                <a:latin typeface="+mj-ea"/>
                <a:ea typeface="+mj-ea"/>
              </a:rPr>
              <a:t>㈱クオレ</a:t>
            </a:r>
            <a:r>
              <a:rPr lang="ja-JP" altLang="en-US" sz="2400" dirty="0" smtClean="0">
                <a:latin typeface="+mj-ea"/>
                <a:ea typeface="+mj-ea"/>
              </a:rPr>
              <a:t>・シー・キューブ　著</a:t>
            </a:r>
            <a:endParaRPr kumimoji="1" lang="en-US" altLang="ja-JP" sz="2400" dirty="0">
              <a:latin typeface="+mj-ea"/>
              <a:ea typeface="+mj-ea"/>
            </a:endParaRPr>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56</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252" y="1106837"/>
            <a:ext cx="3519849" cy="4934524"/>
          </a:xfrm>
          <a:prstGeom prst="rect">
            <a:avLst/>
          </a:prstGeom>
        </p:spPr>
      </p:pic>
    </p:spTree>
    <p:extLst>
      <p:ext uri="{BB962C8B-B14F-4D97-AF65-F5344CB8AC3E}">
        <p14:creationId xmlns:p14="http://schemas.microsoft.com/office/powerpoint/2010/main" val="2077949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　</a:t>
            </a:r>
            <a:r>
              <a:rPr lang="ja-JP" altLang="en-US" dirty="0" smtClean="0"/>
              <a:t>窓口設置</a:t>
            </a:r>
            <a:endParaRPr kumimoji="1" lang="ja-JP" altLang="en-US" dirty="0"/>
          </a:p>
        </p:txBody>
      </p:sp>
      <p:sp>
        <p:nvSpPr>
          <p:cNvPr id="4" name="コンテンツ プレースホルダー 3"/>
          <p:cNvSpPr>
            <a:spLocks noGrp="1"/>
          </p:cNvSpPr>
          <p:nvPr>
            <p:ph idx="1"/>
          </p:nvPr>
        </p:nvSpPr>
        <p:spPr>
          <a:xfrm>
            <a:off x="677334" y="1798821"/>
            <a:ext cx="8596668" cy="4497048"/>
          </a:xfrm>
        </p:spPr>
        <p:txBody>
          <a:bodyPr>
            <a:normAutofit/>
          </a:bodyPr>
          <a:lstStyle/>
          <a:p>
            <a:pPr marL="0" indent="0">
              <a:buNone/>
            </a:pPr>
            <a:endParaRPr kumimoji="1" lang="en-US" altLang="ja-JP" dirty="0" smtClean="0"/>
          </a:p>
          <a:p>
            <a:pPr marL="0" indent="0">
              <a:buNone/>
            </a:pPr>
            <a:r>
              <a:rPr lang="ja-JP" altLang="en-US" sz="2400" dirty="0"/>
              <a:t>　</a:t>
            </a:r>
            <a:r>
              <a:rPr lang="ja-JP" altLang="en-US" sz="2400" dirty="0" smtClean="0"/>
              <a:t>初期段階でいかに適切に苦情対応できる体制を整えるか。</a:t>
            </a:r>
            <a:endParaRPr lang="en-US" altLang="ja-JP" sz="2400" dirty="0" smtClean="0"/>
          </a:p>
          <a:p>
            <a:pPr marL="0" indent="0">
              <a:buNone/>
            </a:pPr>
            <a:endParaRPr kumimoji="1" lang="en-US" altLang="ja-JP" sz="2400" dirty="0" smtClean="0"/>
          </a:p>
          <a:p>
            <a:pPr marL="0" indent="0">
              <a:buNone/>
            </a:pPr>
            <a:r>
              <a:rPr lang="ja-JP" altLang="en-US" sz="2400" dirty="0" smtClean="0"/>
              <a:t>　　被害者も，少なくとも当初は，職場環境を改善し，気持</a:t>
            </a:r>
            <a:endParaRPr lang="en-US" altLang="ja-JP" sz="2400" dirty="0" smtClean="0"/>
          </a:p>
          <a:p>
            <a:pPr marL="0" indent="0">
              <a:buNone/>
            </a:pPr>
            <a:r>
              <a:rPr lang="ja-JP" altLang="en-US" sz="2400" dirty="0"/>
              <a:t>　</a:t>
            </a:r>
            <a:r>
              <a:rPr lang="ja-JP" altLang="en-US" sz="2400" dirty="0" err="1" smtClean="0"/>
              <a:t>ち</a:t>
            </a:r>
            <a:r>
              <a:rPr lang="ja-JP" altLang="en-US" sz="2400" dirty="0" smtClean="0"/>
              <a:t>よく働けるようにしてもらいたいと望んでいるに過ぎな</a:t>
            </a:r>
            <a:endParaRPr lang="en-US" altLang="ja-JP" sz="2400" dirty="0" smtClean="0"/>
          </a:p>
          <a:p>
            <a:pPr marL="0" indent="0">
              <a:buNone/>
            </a:pPr>
            <a:r>
              <a:rPr lang="ja-JP" altLang="en-US" sz="2400" dirty="0"/>
              <a:t>　</a:t>
            </a:r>
            <a:r>
              <a:rPr lang="ja-JP" altLang="en-US" sz="2400" dirty="0" err="1" smtClean="0"/>
              <a:t>い</a:t>
            </a:r>
            <a:r>
              <a:rPr lang="ja-JP" altLang="en-US" sz="2400" dirty="0" smtClean="0"/>
              <a:t>場合も多い。</a:t>
            </a:r>
            <a:endParaRPr lang="en-US" altLang="ja-JP" sz="2400" dirty="0" smtClean="0"/>
          </a:p>
          <a:p>
            <a:pPr marL="0" indent="0">
              <a:buNone/>
            </a:pPr>
            <a:r>
              <a:rPr lang="ja-JP" altLang="en-US" sz="2400" dirty="0"/>
              <a:t>　</a:t>
            </a:r>
            <a:r>
              <a:rPr lang="ja-JP" altLang="en-US" sz="2400" dirty="0" smtClean="0"/>
              <a:t>　⇒コミュニケーション能力の向上</a:t>
            </a:r>
            <a:endParaRPr lang="en-US" altLang="ja-JP" sz="2400" dirty="0" smtClean="0"/>
          </a:p>
          <a:p>
            <a:pPr marL="0" indent="0">
              <a:buNone/>
            </a:pPr>
            <a:r>
              <a:rPr lang="ja-JP" altLang="en-US" sz="2400" dirty="0"/>
              <a:t>　</a:t>
            </a:r>
            <a:r>
              <a:rPr lang="ja-JP" altLang="en-US" sz="2400" dirty="0" smtClean="0"/>
              <a:t>　⇒マネジメントの改善</a:t>
            </a:r>
            <a:endParaRPr lang="en-US" altLang="ja-JP" sz="2400" dirty="0" smtClean="0"/>
          </a:p>
          <a:p>
            <a:pPr marL="0" indent="0">
              <a:buNone/>
            </a:pPr>
            <a:endParaRPr lang="en-US" altLang="ja-JP" sz="2400" dirty="0"/>
          </a:p>
          <a:p>
            <a:pPr marL="0" indent="0">
              <a:buNone/>
            </a:pPr>
            <a:endParaRPr kumimoji="1" lang="en-US" altLang="ja-JP" sz="2400" dirty="0"/>
          </a:p>
          <a:p>
            <a:pPr marL="0" indent="0">
              <a:buNone/>
            </a:pPr>
            <a:endParaRPr kumimoji="1" lang="ja-JP" altLang="en-US" sz="2400" dirty="0"/>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57</a:t>
            </a:fld>
            <a:endParaRPr kumimoji="1" lang="ja-JP" altLang="en-US"/>
          </a:p>
        </p:txBody>
      </p:sp>
    </p:spTree>
    <p:extLst>
      <p:ext uri="{BB962C8B-B14F-4D97-AF65-F5344CB8AC3E}">
        <p14:creationId xmlns:p14="http://schemas.microsoft.com/office/powerpoint/2010/main" val="1815895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　</a:t>
            </a:r>
            <a:endParaRPr kumimoji="1" lang="ja-JP" altLang="en-US" dirty="0"/>
          </a:p>
        </p:txBody>
      </p:sp>
      <p:sp>
        <p:nvSpPr>
          <p:cNvPr id="4" name="コンテンツ プレースホルダー 3"/>
          <p:cNvSpPr>
            <a:spLocks noGrp="1"/>
          </p:cNvSpPr>
          <p:nvPr>
            <p:ph idx="1"/>
          </p:nvPr>
        </p:nvSpPr>
        <p:spPr>
          <a:xfrm>
            <a:off x="855754" y="1737357"/>
            <a:ext cx="8596668" cy="4497048"/>
          </a:xfrm>
        </p:spPr>
        <p:txBody>
          <a:bodyPr>
            <a:normAutofit/>
          </a:bodyPr>
          <a:lstStyle/>
          <a:p>
            <a:pPr marL="0" indent="0">
              <a:buNone/>
            </a:pPr>
            <a:endParaRPr lang="en-US" altLang="ja-JP" sz="2400" dirty="0" smtClean="0"/>
          </a:p>
          <a:p>
            <a:pPr marL="0" indent="0">
              <a:buNone/>
            </a:pPr>
            <a:r>
              <a:rPr lang="ja-JP" altLang="en-US" sz="2400" dirty="0" smtClean="0"/>
              <a:t>設置にあたっての注意点</a:t>
            </a:r>
            <a:endParaRPr lang="en-US" altLang="ja-JP" sz="2400" dirty="0" smtClean="0"/>
          </a:p>
          <a:p>
            <a:pPr marL="0" indent="0">
              <a:buNone/>
            </a:pPr>
            <a:endParaRPr kumimoji="1" lang="en-US" altLang="ja-JP" sz="2400" dirty="0"/>
          </a:p>
          <a:p>
            <a:pPr marL="0" indent="0">
              <a:buNone/>
            </a:pPr>
            <a:r>
              <a:rPr lang="ja-JP" altLang="en-US" sz="2400" dirty="0" smtClean="0"/>
              <a:t>　</a:t>
            </a:r>
            <a:r>
              <a:rPr lang="en-US" altLang="ja-JP" sz="2400" dirty="0" smtClean="0"/>
              <a:t>ⅰ</a:t>
            </a:r>
            <a:r>
              <a:rPr lang="ja-JP" altLang="en-US" sz="2400" dirty="0" smtClean="0"/>
              <a:t>）相談しやすい時間・場所への配慮</a:t>
            </a:r>
            <a:endParaRPr lang="en-US" altLang="ja-JP" sz="2400" dirty="0" smtClean="0"/>
          </a:p>
          <a:p>
            <a:pPr marL="0" indent="0">
              <a:buNone/>
            </a:pPr>
            <a:r>
              <a:rPr kumimoji="1" lang="ja-JP" altLang="en-US" sz="2400" dirty="0"/>
              <a:t>　</a:t>
            </a:r>
            <a:r>
              <a:rPr kumimoji="1" lang="en-US" altLang="ja-JP" sz="2400" dirty="0" smtClean="0"/>
              <a:t>ⅱ</a:t>
            </a:r>
            <a:r>
              <a:rPr lang="ja-JP" altLang="en-US" sz="2400" dirty="0" smtClean="0"/>
              <a:t>）プライバシーへの配慮ができる相談スペース・</a:t>
            </a:r>
            <a:endParaRPr lang="en-US" altLang="ja-JP" sz="2400" dirty="0" smtClean="0"/>
          </a:p>
          <a:p>
            <a:pPr marL="0" indent="0">
              <a:buNone/>
            </a:pPr>
            <a:r>
              <a:rPr kumimoji="1" lang="ja-JP" altLang="en-US" sz="2400" dirty="0"/>
              <a:t>　</a:t>
            </a:r>
            <a:r>
              <a:rPr kumimoji="1" lang="ja-JP" altLang="en-US" sz="2400" dirty="0" smtClean="0"/>
              <a:t>　　相談方法を確保</a:t>
            </a:r>
            <a:endParaRPr kumimoji="1" lang="en-US" altLang="ja-JP" sz="2400" dirty="0" smtClean="0"/>
          </a:p>
          <a:p>
            <a:pPr marL="0" indent="0">
              <a:buNone/>
            </a:pPr>
            <a:r>
              <a:rPr lang="ja-JP" altLang="en-US" sz="2400" dirty="0"/>
              <a:t>　</a:t>
            </a:r>
            <a:r>
              <a:rPr lang="en-US" altLang="ja-JP" sz="2400" dirty="0" smtClean="0"/>
              <a:t>ⅲ</a:t>
            </a:r>
            <a:r>
              <a:rPr lang="ja-JP" altLang="en-US" sz="2400" dirty="0" smtClean="0"/>
              <a:t>）窓口の社内への周知を徹底</a:t>
            </a:r>
            <a:endParaRPr lang="en-US" altLang="ja-JP" sz="2400" dirty="0" smtClean="0"/>
          </a:p>
          <a:p>
            <a:pPr marL="0" indent="0">
              <a:buNone/>
            </a:pPr>
            <a:r>
              <a:rPr kumimoji="1" lang="ja-JP" altLang="en-US" sz="2400" dirty="0"/>
              <a:t>　</a:t>
            </a:r>
            <a:r>
              <a:rPr kumimoji="1" lang="en-US" altLang="ja-JP" sz="2400" dirty="0" smtClean="0"/>
              <a:t>ⅳ</a:t>
            </a:r>
            <a:r>
              <a:rPr kumimoji="1" lang="ja-JP" altLang="en-US" sz="2400" dirty="0" smtClean="0"/>
              <a:t>）社内の産業保健スタッフ，外部の医療機関，</a:t>
            </a:r>
            <a:endParaRPr kumimoji="1" lang="en-US" altLang="ja-JP" sz="2400" dirty="0" smtClean="0"/>
          </a:p>
          <a:p>
            <a:pPr marL="0" indent="0">
              <a:buNone/>
            </a:pPr>
            <a:r>
              <a:rPr lang="ja-JP" altLang="en-US" sz="2400" dirty="0"/>
              <a:t>　</a:t>
            </a:r>
            <a:r>
              <a:rPr lang="ja-JP" altLang="en-US" sz="2400" dirty="0" smtClean="0"/>
              <a:t>　　関連機関との連携</a:t>
            </a:r>
            <a:endParaRPr kumimoji="1" lang="en-US" altLang="ja-JP" dirty="0" smtClean="0"/>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58</a:t>
            </a:fld>
            <a:endParaRPr kumimoji="1" lang="ja-JP" altLang="en-US"/>
          </a:p>
        </p:txBody>
      </p:sp>
    </p:spTree>
    <p:extLst>
      <p:ext uri="{BB962C8B-B14F-4D97-AF65-F5344CB8AC3E}">
        <p14:creationId xmlns:p14="http://schemas.microsoft.com/office/powerpoint/2010/main" val="1882350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　</a:t>
            </a:r>
            <a:endParaRPr kumimoji="1" lang="ja-JP" altLang="en-US" dirty="0"/>
          </a:p>
        </p:txBody>
      </p:sp>
      <p:sp>
        <p:nvSpPr>
          <p:cNvPr id="4" name="コンテンツ プレースホルダー 3"/>
          <p:cNvSpPr>
            <a:spLocks noGrp="1"/>
          </p:cNvSpPr>
          <p:nvPr>
            <p:ph idx="1"/>
          </p:nvPr>
        </p:nvSpPr>
        <p:spPr>
          <a:xfrm>
            <a:off x="289932" y="959005"/>
            <a:ext cx="9277814" cy="5336864"/>
          </a:xfrm>
        </p:spPr>
        <p:txBody>
          <a:bodyPr>
            <a:normAutofit fontScale="92500"/>
          </a:bodyPr>
          <a:lstStyle/>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苦情</a:t>
            </a:r>
            <a:r>
              <a:rPr lang="ja-JP" altLang="ja-JP" sz="2400"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相談を対応するにあたり留意すべき点</a:t>
            </a:r>
            <a:r>
              <a:rPr lang="ja-JP" altLang="en-US" sz="2400" kern="100" dirty="0">
                <a:latin typeface="+mn-ea"/>
                <a:cs typeface="Times New Roman" panose="02020603050405020304" pitchFamily="18" charset="0"/>
              </a:rPr>
              <a:t>（</a:t>
            </a:r>
            <a:r>
              <a:rPr lang="ja-JP" altLang="ja-JP" sz="2400" dirty="0">
                <a:latin typeface="+mn-ea"/>
                <a:cs typeface="Times New Roman" panose="02020603050405020304" pitchFamily="18" charset="0"/>
              </a:rPr>
              <a:t>人事院</a:t>
            </a:r>
            <a:r>
              <a:rPr lang="ja-JP" altLang="ja-JP" sz="2400" dirty="0" smtClean="0">
                <a:latin typeface="+mn-ea"/>
                <a:cs typeface="Times New Roman" panose="02020603050405020304" pitchFamily="18" charset="0"/>
              </a:rPr>
              <a:t>規則</a:t>
            </a:r>
            <a:r>
              <a:rPr lang="en-US" altLang="ja-JP" sz="2400" dirty="0" smtClean="0">
                <a:latin typeface="+mn-ea"/>
                <a:cs typeface="Times New Roman" panose="02020603050405020304" pitchFamily="18" charset="0"/>
              </a:rPr>
              <a:t>10</a:t>
            </a:r>
            <a:r>
              <a:rPr lang="ja-JP" altLang="ja-JP" sz="2400" dirty="0" smtClean="0">
                <a:latin typeface="+mn-ea"/>
                <a:cs typeface="Times New Roman" panose="02020603050405020304" pitchFamily="18" charset="0"/>
              </a:rPr>
              <a:t>－</a:t>
            </a:r>
            <a:r>
              <a:rPr lang="en-US" altLang="ja-JP" sz="2400" dirty="0" smtClean="0">
                <a:latin typeface="+mn-ea"/>
                <a:cs typeface="Times New Roman" panose="02020603050405020304" pitchFamily="18" charset="0"/>
              </a:rPr>
              <a:t>10</a:t>
            </a:r>
            <a:r>
              <a:rPr lang="ja-JP" altLang="en-US" sz="2400" dirty="0" smtClean="0">
                <a:latin typeface="+mn-ea"/>
                <a:cs typeface="Times New Roman" panose="02020603050405020304" pitchFamily="18" charset="0"/>
              </a:rPr>
              <a:t>）</a:t>
            </a:r>
            <a:endParaRPr lang="en-US" altLang="ja-JP" sz="2400" dirty="0">
              <a:latin typeface="+mn-ea"/>
              <a:cs typeface="Times New Roman" panose="02020603050405020304" pitchFamily="18" charset="0"/>
            </a:endParaRPr>
          </a:p>
          <a:p>
            <a:pPr marL="0" indent="0" algn="just">
              <a:buNone/>
            </a:pPr>
            <a:endPar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ⅰ</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相談者</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の求めるものを把握すること</a:t>
            </a: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ⅱ</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どの</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程度の時間的余裕があるかについて把握すること</a:t>
            </a: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ⅲ</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相談者</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の主張に真摯に耳を傾け，丁寧に話を聴くこと</a:t>
            </a: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ⅳ</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事実</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関係については，次の事項を把握すること</a:t>
            </a: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当事者（被害者及び加害者とされる者）間の関係</a:t>
            </a: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問題とされる言動が，いつ，どこで，どのように行われたか</a:t>
            </a: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相談者</a:t>
            </a:r>
            <a:r>
              <a:rPr lang="ja-JP"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は加害者</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とされる者に対してどのような対応をとったか</a:t>
            </a: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監督者等に対する相談を行っているか</a:t>
            </a:r>
          </a:p>
          <a:p>
            <a:pPr marL="0" indent="0" algn="just">
              <a:buNone/>
            </a:pPr>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ⅴ</a:t>
            </a: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rPr>
              <a:t>聴取</a:t>
            </a:r>
            <a:r>
              <a:rPr lang="ja-JP" altLang="ja-JP" sz="2400" kern="100" dirty="0">
                <a:latin typeface="メイリオ" panose="020B0604030504040204" pitchFamily="50" charset="-128"/>
                <a:ea typeface="メイリオ" panose="020B0604030504040204" pitchFamily="50" charset="-128"/>
                <a:cs typeface="Times New Roman" panose="02020603050405020304" pitchFamily="18" charset="0"/>
              </a:rPr>
              <a:t>した事実関係を相談者に確認すること</a:t>
            </a:r>
          </a:p>
          <a:p>
            <a:pPr marL="0" indent="0">
              <a:buNone/>
            </a:pPr>
            <a:endParaRPr kumimoji="1" lang="ja-JP" altLang="en-US" sz="2000" dirty="0"/>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59</a:t>
            </a:fld>
            <a:endParaRPr kumimoji="1" lang="ja-JP" altLang="en-US"/>
          </a:p>
        </p:txBody>
      </p:sp>
    </p:spTree>
    <p:extLst>
      <p:ext uri="{BB962C8B-B14F-4D97-AF65-F5344CB8AC3E}">
        <p14:creationId xmlns:p14="http://schemas.microsoft.com/office/powerpoint/2010/main" val="142447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自己</a:t>
            </a:r>
            <a:r>
              <a:rPr kumimoji="1" lang="ja-JP" altLang="en-US" sz="4800" dirty="0"/>
              <a:t>紹介</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a:t>　現在：　豊前ひまわり基金法律事務所　所長</a:t>
            </a:r>
            <a:endParaRPr lang="en-US" altLang="ja-JP" sz="2800" dirty="0"/>
          </a:p>
          <a:p>
            <a:pPr marL="0" indent="0">
              <a:buNone/>
            </a:pPr>
            <a:r>
              <a:rPr lang="ja-JP" altLang="en-US" dirty="0"/>
              <a:t>　　　　　             </a:t>
            </a:r>
            <a:r>
              <a:rPr lang="en-US" altLang="ja-JP" dirty="0"/>
              <a:t>…</a:t>
            </a:r>
            <a:r>
              <a:rPr lang="ja-JP" altLang="en-US" dirty="0"/>
              <a:t>弁護士過疎偏在問題に取り組む弁護士</a:t>
            </a:r>
            <a:endParaRPr lang="en-US" altLang="ja-JP" dirty="0"/>
          </a:p>
          <a:p>
            <a:pPr marL="0" indent="0">
              <a:buNone/>
            </a:pPr>
            <a:r>
              <a:rPr lang="ja-JP" altLang="en-US" dirty="0"/>
              <a:t>　　　　　　　　　</a:t>
            </a:r>
            <a:r>
              <a:rPr lang="en-US" altLang="ja-JP" dirty="0"/>
              <a:t>…</a:t>
            </a:r>
            <a:r>
              <a:rPr lang="ja-JP" altLang="en-US" dirty="0"/>
              <a:t>労使いずれからも雑多な</a:t>
            </a:r>
            <a:r>
              <a:rPr lang="ja-JP" altLang="en-US" dirty="0" smtClean="0"/>
              <a:t>相談</a:t>
            </a:r>
            <a:endParaRPr lang="en-US" altLang="ja-JP" dirty="0" smtClean="0"/>
          </a:p>
          <a:p>
            <a:pPr marL="0" indent="0">
              <a:buNone/>
            </a:pPr>
            <a:endParaRPr kumimoji="1" lang="en-US" altLang="ja-JP" sz="2800" dirty="0"/>
          </a:p>
          <a:p>
            <a:pPr marL="0" indent="0">
              <a:buNone/>
            </a:pPr>
            <a:r>
              <a:rPr kumimoji="1" lang="ja-JP" altLang="en-US" sz="2800" dirty="0"/>
              <a:t>　従前：　弁護士法人</a:t>
            </a:r>
            <a:r>
              <a:rPr kumimoji="1" lang="ja-JP" altLang="en-US" sz="2800" dirty="0" err="1"/>
              <a:t>あさ</a:t>
            </a:r>
            <a:r>
              <a:rPr kumimoji="1" lang="ja-JP" altLang="en-US" sz="2800" dirty="0"/>
              <a:t>かぜ基金法律事務所</a:t>
            </a:r>
            <a:endParaRPr kumimoji="1" lang="en-US" altLang="ja-JP" sz="2800" dirty="0"/>
          </a:p>
          <a:p>
            <a:pPr marL="0" indent="0">
              <a:buNone/>
            </a:pPr>
            <a:r>
              <a:rPr lang="ja-JP" altLang="en-US" dirty="0"/>
              <a:t>　　　　　　　　　</a:t>
            </a:r>
            <a:r>
              <a:rPr lang="en-US" altLang="ja-JP" dirty="0"/>
              <a:t>…</a:t>
            </a:r>
            <a:r>
              <a:rPr lang="ja-JP" altLang="en-US" dirty="0"/>
              <a:t>都心部で雑多な事件を経験</a:t>
            </a:r>
            <a:endParaRPr lang="en-US" altLang="ja-JP" dirty="0"/>
          </a:p>
          <a:p>
            <a:pPr marL="0" indent="0">
              <a:buNone/>
            </a:pPr>
            <a:r>
              <a:rPr kumimoji="1" lang="ja-JP" altLang="en-US" dirty="0"/>
              <a:t>　　　　　　　　　</a:t>
            </a:r>
            <a:r>
              <a:rPr kumimoji="1" lang="en-US" altLang="ja-JP" dirty="0"/>
              <a:t>…</a:t>
            </a:r>
            <a:r>
              <a:rPr kumimoji="1" lang="ja-JP" altLang="en-US" dirty="0"/>
              <a:t>主に労働者側の弁護士として対応</a:t>
            </a: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6</a:t>
            </a:fld>
            <a:endParaRPr kumimoji="1" lang="ja-JP" altLang="en-US"/>
          </a:p>
        </p:txBody>
      </p:sp>
    </p:spTree>
    <p:extLst>
      <p:ext uri="{BB962C8B-B14F-4D97-AF65-F5344CB8AC3E}">
        <p14:creationId xmlns:p14="http://schemas.microsoft.com/office/powerpoint/2010/main" val="1312988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9261145" cy="1320800"/>
          </a:xfrm>
        </p:spPr>
        <p:txBody>
          <a:bodyPr>
            <a:normAutofit/>
          </a:bodyPr>
          <a:lstStyle/>
          <a:p>
            <a:r>
              <a:rPr lang="ja-JP" altLang="en-US" dirty="0"/>
              <a:t>　</a:t>
            </a:r>
            <a:r>
              <a:rPr lang="ja-JP" altLang="en-US" dirty="0" smtClean="0"/>
              <a:t>再発</a:t>
            </a:r>
            <a:r>
              <a:rPr lang="ja-JP" altLang="en-US" dirty="0"/>
              <a:t>防止</a:t>
            </a:r>
            <a:endParaRPr kumimoji="1" lang="ja-JP" altLang="en-US" sz="4800" dirty="0"/>
          </a:p>
        </p:txBody>
      </p:sp>
      <p:sp>
        <p:nvSpPr>
          <p:cNvPr id="4" name="コンテンツ プレースホルダー 3"/>
          <p:cNvSpPr>
            <a:spLocks noGrp="1"/>
          </p:cNvSpPr>
          <p:nvPr>
            <p:ph idx="1"/>
          </p:nvPr>
        </p:nvSpPr>
        <p:spPr>
          <a:xfrm>
            <a:off x="677334" y="1538869"/>
            <a:ext cx="8596668" cy="4502494"/>
          </a:xfrm>
        </p:spPr>
        <p:txBody>
          <a:bodyPr>
            <a:normAutofit lnSpcReduction="10000"/>
          </a:bodyPr>
          <a:lstStyle/>
          <a:p>
            <a:pPr marL="0" indent="0">
              <a:buNone/>
            </a:pPr>
            <a:endParaRPr kumimoji="1" lang="en-US" altLang="ja-JP" sz="2800" dirty="0">
              <a:latin typeface="+mj-ea"/>
              <a:ea typeface="+mj-ea"/>
            </a:endParaRPr>
          </a:p>
          <a:p>
            <a:pPr marL="0" indent="0">
              <a:buNone/>
            </a:pPr>
            <a:r>
              <a:rPr kumimoji="1" lang="ja-JP" altLang="en-US" sz="2800" dirty="0" smtClean="0">
                <a:latin typeface="+mj-ea"/>
                <a:ea typeface="+mj-ea"/>
              </a:rPr>
              <a:t>　　使用者は，行為者の懲罰のみでことたれ</a:t>
            </a:r>
            <a:r>
              <a:rPr kumimoji="1" lang="ja-JP" altLang="en-US" sz="2800" dirty="0" err="1" smtClean="0">
                <a:latin typeface="+mj-ea"/>
                <a:ea typeface="+mj-ea"/>
              </a:rPr>
              <a:t>り</a:t>
            </a:r>
            <a:r>
              <a:rPr kumimoji="1" lang="ja-JP" altLang="en-US" sz="2800" dirty="0" smtClean="0">
                <a:latin typeface="+mj-ea"/>
                <a:ea typeface="+mj-ea"/>
              </a:rPr>
              <a:t>とし</a:t>
            </a:r>
            <a:endParaRPr kumimoji="1" lang="en-US" altLang="ja-JP" sz="2800" dirty="0" smtClean="0">
              <a:latin typeface="+mj-ea"/>
              <a:ea typeface="+mj-ea"/>
            </a:endParaRPr>
          </a:p>
          <a:p>
            <a:pPr marL="0" indent="0">
              <a:buNone/>
            </a:pPr>
            <a:r>
              <a:rPr lang="ja-JP" altLang="en-US" sz="2800" dirty="0">
                <a:latin typeface="+mj-ea"/>
                <a:ea typeface="+mj-ea"/>
              </a:rPr>
              <a:t>　</a:t>
            </a:r>
            <a:r>
              <a:rPr kumimoji="1" lang="ja-JP" altLang="en-US" sz="2800" dirty="0" err="1" smtClean="0">
                <a:latin typeface="+mj-ea"/>
                <a:ea typeface="+mj-ea"/>
              </a:rPr>
              <a:t>ては</a:t>
            </a:r>
            <a:r>
              <a:rPr kumimoji="1" lang="ja-JP" altLang="en-US" sz="2800" dirty="0" smtClean="0">
                <a:latin typeface="+mj-ea"/>
                <a:ea typeface="+mj-ea"/>
              </a:rPr>
              <a:t>いけない。</a:t>
            </a:r>
            <a:endParaRPr kumimoji="1" lang="en-US" altLang="ja-JP" sz="2800" dirty="0" smtClean="0">
              <a:latin typeface="+mj-ea"/>
              <a:ea typeface="+mj-ea"/>
            </a:endParaRPr>
          </a:p>
          <a:p>
            <a:pPr marL="0" indent="0">
              <a:buNone/>
            </a:pPr>
            <a:endParaRPr kumimoji="1" lang="en-US" altLang="ja-JP" sz="2000" dirty="0" smtClean="0">
              <a:latin typeface="+mj-ea"/>
              <a:ea typeface="+mj-ea"/>
            </a:endParaRPr>
          </a:p>
          <a:p>
            <a:pPr marL="0" indent="0">
              <a:buNone/>
            </a:pPr>
            <a:r>
              <a:rPr lang="ja-JP" altLang="en-US" sz="2400" dirty="0">
                <a:latin typeface="+mj-ea"/>
                <a:ea typeface="+mj-ea"/>
              </a:rPr>
              <a:t>　</a:t>
            </a:r>
            <a:r>
              <a:rPr lang="en-US" altLang="ja-JP" sz="2400" dirty="0" smtClean="0">
                <a:latin typeface="+mj-ea"/>
                <a:ea typeface="+mj-ea"/>
              </a:rPr>
              <a:t>ⅰ</a:t>
            </a:r>
            <a:r>
              <a:rPr lang="ja-JP" altLang="en-US" sz="2400" dirty="0" smtClean="0">
                <a:latin typeface="+mj-ea"/>
                <a:ea typeface="+mj-ea"/>
              </a:rPr>
              <a:t>）職場がその後の相談者にとって安全かつ快適な環境に</a:t>
            </a:r>
            <a:endParaRPr lang="en-US" altLang="ja-JP" sz="2400" dirty="0" smtClean="0">
              <a:latin typeface="+mj-ea"/>
              <a:ea typeface="+mj-ea"/>
            </a:endParaRPr>
          </a:p>
          <a:p>
            <a:pPr marL="0" indent="0">
              <a:buNone/>
            </a:pPr>
            <a:r>
              <a:rPr lang="ja-JP" altLang="en-US" sz="2400" dirty="0">
                <a:latin typeface="+mj-ea"/>
                <a:ea typeface="+mj-ea"/>
              </a:rPr>
              <a:t>　</a:t>
            </a:r>
            <a:r>
              <a:rPr lang="ja-JP" altLang="en-US" sz="2400" dirty="0" smtClean="0">
                <a:latin typeface="+mj-ea"/>
                <a:ea typeface="+mj-ea"/>
              </a:rPr>
              <a:t>　　なっているか。</a:t>
            </a:r>
            <a:endParaRPr lang="en-US" altLang="ja-JP" sz="2400" dirty="0" smtClean="0">
              <a:latin typeface="+mj-ea"/>
              <a:ea typeface="+mj-ea"/>
            </a:endParaRPr>
          </a:p>
          <a:p>
            <a:pPr marL="0" indent="0">
              <a:buNone/>
            </a:pPr>
            <a:r>
              <a:rPr kumimoji="1" lang="ja-JP" altLang="en-US" sz="2400" dirty="0">
                <a:latin typeface="+mj-ea"/>
                <a:ea typeface="+mj-ea"/>
              </a:rPr>
              <a:t>　</a:t>
            </a:r>
            <a:r>
              <a:rPr kumimoji="1" lang="en-US" altLang="ja-JP" sz="2400" dirty="0" smtClean="0">
                <a:latin typeface="+mj-ea"/>
                <a:ea typeface="+mj-ea"/>
              </a:rPr>
              <a:t>ⅱ</a:t>
            </a:r>
            <a:r>
              <a:rPr kumimoji="1" lang="ja-JP" altLang="en-US" sz="2400" dirty="0" smtClean="0">
                <a:latin typeface="+mj-ea"/>
                <a:ea typeface="+mj-ea"/>
              </a:rPr>
              <a:t>）行為者がまた同様の問題を起こさないようになったか。</a:t>
            </a:r>
            <a:endParaRPr kumimoji="1" lang="en-US" altLang="ja-JP" sz="2400" dirty="0" smtClean="0">
              <a:latin typeface="+mj-ea"/>
              <a:ea typeface="+mj-ea"/>
            </a:endParaRPr>
          </a:p>
          <a:p>
            <a:pPr marL="0" indent="0">
              <a:buNone/>
            </a:pPr>
            <a:r>
              <a:rPr lang="ja-JP" altLang="en-US" sz="2400" dirty="0">
                <a:latin typeface="+mj-ea"/>
                <a:ea typeface="+mj-ea"/>
              </a:rPr>
              <a:t>　</a:t>
            </a:r>
            <a:r>
              <a:rPr lang="en-US" altLang="ja-JP" sz="2400" dirty="0" smtClean="0">
                <a:latin typeface="+mj-ea"/>
                <a:ea typeface="+mj-ea"/>
              </a:rPr>
              <a:t>ⅲ</a:t>
            </a:r>
            <a:r>
              <a:rPr lang="ja-JP" altLang="en-US" sz="2400" dirty="0" smtClean="0">
                <a:latin typeface="+mj-ea"/>
                <a:ea typeface="+mj-ea"/>
              </a:rPr>
              <a:t>）第二，第三の行為者が生じないような職場環境に</a:t>
            </a:r>
            <a:r>
              <a:rPr lang="ja-JP" altLang="en-US" sz="2400" dirty="0" err="1" smtClean="0">
                <a:latin typeface="+mj-ea"/>
                <a:ea typeface="+mj-ea"/>
              </a:rPr>
              <a:t>なっ</a:t>
            </a:r>
            <a:endParaRPr lang="en-US" altLang="ja-JP" sz="2400" dirty="0" smtClean="0">
              <a:latin typeface="+mj-ea"/>
              <a:ea typeface="+mj-ea"/>
            </a:endParaRPr>
          </a:p>
          <a:p>
            <a:pPr marL="0" indent="0">
              <a:buNone/>
            </a:pPr>
            <a:r>
              <a:rPr lang="ja-JP" altLang="en-US" sz="2400" dirty="0">
                <a:latin typeface="+mj-ea"/>
                <a:ea typeface="+mj-ea"/>
              </a:rPr>
              <a:t>　</a:t>
            </a:r>
            <a:r>
              <a:rPr lang="ja-JP" altLang="en-US" sz="2400" dirty="0" smtClean="0">
                <a:latin typeface="+mj-ea"/>
                <a:ea typeface="+mj-ea"/>
              </a:rPr>
              <a:t>　　ているか。</a:t>
            </a:r>
            <a:endParaRPr kumimoji="1" lang="ja-JP" altLang="en-US" sz="2400" dirty="0">
              <a:latin typeface="+mj-ea"/>
              <a:ea typeface="+mj-ea"/>
            </a:endParaRPr>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60</a:t>
            </a:fld>
            <a:endParaRPr kumimoji="1" lang="ja-JP" altLang="en-US"/>
          </a:p>
        </p:txBody>
      </p:sp>
    </p:spTree>
    <p:extLst>
      <p:ext uri="{BB962C8B-B14F-4D97-AF65-F5344CB8AC3E}">
        <p14:creationId xmlns:p14="http://schemas.microsoft.com/office/powerpoint/2010/main" val="3006993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6839" y="624468"/>
            <a:ext cx="9344722" cy="5782019"/>
          </a:xfrm>
        </p:spPr>
        <p:txBody>
          <a:bodyPr>
            <a:normAutofit fontScale="40000" lnSpcReduction="20000"/>
          </a:bodyPr>
          <a:lstStyle/>
          <a:p>
            <a:pPr marL="0" indent="0">
              <a:buNone/>
            </a:pPr>
            <a:endParaRPr kumimoji="1" lang="en-US" altLang="ja-JP" sz="5000" dirty="0" smtClean="0"/>
          </a:p>
          <a:p>
            <a:pPr marL="0" indent="0">
              <a:buNone/>
            </a:pPr>
            <a:endParaRPr lang="en-US" altLang="ja-JP" sz="5000" dirty="0"/>
          </a:p>
          <a:p>
            <a:pPr marL="0" indent="0">
              <a:buNone/>
            </a:pPr>
            <a:r>
              <a:rPr kumimoji="1" lang="en-US" altLang="ja-JP" sz="5000" dirty="0" smtClean="0"/>
              <a:t>【</a:t>
            </a:r>
            <a:r>
              <a:rPr kumimoji="1" lang="ja-JP" altLang="en-US" sz="5000" dirty="0"/>
              <a:t>参考事例</a:t>
            </a:r>
            <a:r>
              <a:rPr kumimoji="1" lang="en-US" altLang="ja-JP" sz="5000" dirty="0" smtClean="0"/>
              <a:t>】</a:t>
            </a:r>
            <a:r>
              <a:rPr kumimoji="1" lang="ja-JP" altLang="en-US" sz="5000" dirty="0" smtClean="0"/>
              <a:t>（再）（企業側での取り組みが大事。）</a:t>
            </a:r>
            <a:endParaRPr kumimoji="1" lang="en-US" altLang="ja-JP" sz="5000" dirty="0"/>
          </a:p>
          <a:p>
            <a:pPr marL="0" indent="0">
              <a:buNone/>
            </a:pPr>
            <a:r>
              <a:rPr lang="ja-JP" altLang="en-US" sz="5000" dirty="0"/>
              <a:t>　　大阪市が出資する第三セクターの水族館「海遊館」の男性職員（</a:t>
            </a:r>
            <a:r>
              <a:rPr lang="ja-JP" altLang="en-US" sz="5000" dirty="0" smtClean="0"/>
              <a:t>課長</a:t>
            </a:r>
            <a:endParaRPr lang="en-US" altLang="ja-JP" sz="5000" dirty="0" smtClean="0"/>
          </a:p>
          <a:p>
            <a:pPr marL="0" indent="0">
              <a:buNone/>
            </a:pPr>
            <a:r>
              <a:rPr lang="ja-JP" altLang="en-US" sz="5000" dirty="0"/>
              <a:t>　</a:t>
            </a:r>
            <a:r>
              <a:rPr lang="ja-JP" altLang="en-US" sz="5000" dirty="0" smtClean="0"/>
              <a:t>代理）２名</a:t>
            </a:r>
            <a:r>
              <a:rPr lang="ja-JP" altLang="en-US" sz="5000" dirty="0"/>
              <a:t>が，派遣社員の女性らに「俺の性欲は年々増すねん」「夜</a:t>
            </a:r>
            <a:r>
              <a:rPr lang="ja-JP" altLang="en-US" sz="5000" dirty="0" smtClean="0"/>
              <a:t>の</a:t>
            </a:r>
            <a:endParaRPr lang="en-US" altLang="ja-JP" sz="5000" dirty="0" smtClean="0"/>
          </a:p>
          <a:p>
            <a:pPr marL="0" indent="0">
              <a:buNone/>
            </a:pPr>
            <a:r>
              <a:rPr lang="ja-JP" altLang="en-US" sz="5000" dirty="0"/>
              <a:t>　</a:t>
            </a:r>
            <a:r>
              <a:rPr lang="ja-JP" altLang="en-US" sz="5000" dirty="0" smtClean="0"/>
              <a:t>仕事とかせえ</a:t>
            </a:r>
            <a:r>
              <a:rPr lang="ja-JP" altLang="en-US" sz="5000" dirty="0"/>
              <a:t>へんのか」などと継続的に性的な発言を繰り返したこと</a:t>
            </a:r>
            <a:r>
              <a:rPr lang="ja-JP" altLang="en-US" sz="5000" dirty="0" smtClean="0"/>
              <a:t>を</a:t>
            </a:r>
            <a:endParaRPr lang="en-US" altLang="ja-JP" sz="5000" dirty="0" smtClean="0"/>
          </a:p>
          <a:p>
            <a:pPr marL="0" indent="0">
              <a:buNone/>
            </a:pPr>
            <a:r>
              <a:rPr lang="ja-JP" altLang="en-US" sz="5000" dirty="0"/>
              <a:t>　</a:t>
            </a:r>
            <a:r>
              <a:rPr lang="ja-JP" altLang="en-US" sz="5000" dirty="0" smtClean="0"/>
              <a:t>理由</a:t>
            </a:r>
            <a:r>
              <a:rPr lang="ja-JP" altLang="en-US" sz="5000" dirty="0"/>
              <a:t>として，</a:t>
            </a:r>
            <a:r>
              <a:rPr lang="ja-JP" altLang="en-US" sz="5000" dirty="0" smtClean="0"/>
              <a:t>それぞれ</a:t>
            </a:r>
            <a:r>
              <a:rPr lang="ja-JP" altLang="en-US" sz="5000" dirty="0"/>
              <a:t>出勤停止３０日と１０日間の懲戒処分を受け</a:t>
            </a:r>
            <a:r>
              <a:rPr lang="ja-JP" altLang="en-US" sz="5000" dirty="0" smtClean="0"/>
              <a:t>降格</a:t>
            </a:r>
            <a:endParaRPr lang="en-US" altLang="ja-JP" sz="5000" dirty="0" smtClean="0"/>
          </a:p>
          <a:p>
            <a:pPr marL="0" indent="0">
              <a:buNone/>
            </a:pPr>
            <a:r>
              <a:rPr lang="ja-JP" altLang="en-US" sz="5000" dirty="0"/>
              <a:t>　</a:t>
            </a:r>
            <a:r>
              <a:rPr lang="ja-JP" altLang="en-US" sz="5000" dirty="0" smtClean="0"/>
              <a:t>された</a:t>
            </a:r>
            <a:r>
              <a:rPr lang="ja-JP" altLang="en-US" sz="5000" dirty="0"/>
              <a:t>ことに対して，</a:t>
            </a:r>
            <a:endParaRPr lang="en-US" altLang="ja-JP" sz="5000" dirty="0"/>
          </a:p>
          <a:p>
            <a:pPr marL="0" indent="0">
              <a:buNone/>
            </a:pPr>
            <a:r>
              <a:rPr lang="ja-JP" altLang="en-US" sz="5000" dirty="0"/>
              <a:t>　</a:t>
            </a:r>
            <a:r>
              <a:rPr lang="ja-JP" altLang="en-US" sz="5000" dirty="0" smtClean="0"/>
              <a:t>　男性側</a:t>
            </a:r>
            <a:r>
              <a:rPr lang="ja-JP" altLang="en-US" sz="5000" dirty="0"/>
              <a:t>は「出勤停止は懲戒解雇に次いで重い処分であり，事前の</a:t>
            </a:r>
            <a:r>
              <a:rPr lang="ja-JP" altLang="en-US" sz="5000" dirty="0" smtClean="0"/>
              <a:t>注意</a:t>
            </a:r>
            <a:endParaRPr lang="en-US" altLang="ja-JP" sz="5000" dirty="0" smtClean="0"/>
          </a:p>
          <a:p>
            <a:pPr marL="0" indent="0">
              <a:buNone/>
            </a:pPr>
            <a:r>
              <a:rPr lang="ja-JP" altLang="en-US" sz="5000" dirty="0"/>
              <a:t>　</a:t>
            </a:r>
            <a:r>
              <a:rPr lang="ja-JP" altLang="en-US" sz="5000" dirty="0" smtClean="0"/>
              <a:t>や警告を</a:t>
            </a:r>
            <a:r>
              <a:rPr lang="ja-JP" altLang="en-US" sz="5000" dirty="0"/>
              <a:t>しないで処分したのは不当」として提訴</a:t>
            </a:r>
            <a:r>
              <a:rPr lang="ja-JP" altLang="en-US" sz="5000" dirty="0" smtClean="0"/>
              <a:t>した。</a:t>
            </a:r>
            <a:endParaRPr lang="en-US" altLang="ja-JP" sz="5000" dirty="0" smtClean="0"/>
          </a:p>
          <a:p>
            <a:pPr marL="0" indent="0">
              <a:buNone/>
            </a:pPr>
            <a:r>
              <a:rPr lang="ja-JP" altLang="en-US" sz="5000" dirty="0"/>
              <a:t>　</a:t>
            </a:r>
            <a:r>
              <a:rPr lang="ja-JP" altLang="en-US" sz="5000" dirty="0" smtClean="0"/>
              <a:t>　水族館職員の過半数は女性で，来館者も家族連れや女性が多いことか</a:t>
            </a:r>
            <a:endParaRPr lang="en-US" altLang="ja-JP" sz="5000" dirty="0" smtClean="0"/>
          </a:p>
          <a:p>
            <a:pPr marL="0" indent="0">
              <a:buNone/>
            </a:pPr>
            <a:r>
              <a:rPr lang="ja-JP" altLang="en-US" sz="5000" dirty="0"/>
              <a:t>　</a:t>
            </a:r>
            <a:r>
              <a:rPr lang="ja-JP" altLang="en-US" sz="5000" dirty="0" smtClean="0"/>
              <a:t>ら，</a:t>
            </a:r>
            <a:r>
              <a:rPr lang="ja-JP" altLang="en-US" sz="5000" u="sng" dirty="0" smtClean="0"/>
              <a:t>館側は職場における</a:t>
            </a:r>
            <a:r>
              <a:rPr lang="ja-JP" altLang="en-US" sz="5000" b="1" u="sng" dirty="0" smtClean="0"/>
              <a:t>セクハラ防止を重要課題として位置付け</a:t>
            </a:r>
            <a:r>
              <a:rPr lang="ja-JP" altLang="en-US" sz="5000" dirty="0" smtClean="0"/>
              <a:t>，</a:t>
            </a:r>
            <a:r>
              <a:rPr lang="ja-JP" altLang="en-US" sz="5000" u="sng" dirty="0" smtClean="0"/>
              <a:t>従来</a:t>
            </a:r>
            <a:endParaRPr lang="en-US" altLang="ja-JP" sz="5000" u="sng" dirty="0" smtClean="0"/>
          </a:p>
          <a:p>
            <a:pPr marL="0" indent="0">
              <a:buNone/>
            </a:pPr>
            <a:r>
              <a:rPr lang="ja-JP" altLang="en-US" sz="5000" dirty="0"/>
              <a:t>　</a:t>
            </a:r>
            <a:r>
              <a:rPr lang="ja-JP" altLang="en-US" sz="5000" u="sng" dirty="0" smtClean="0"/>
              <a:t>から職員に</a:t>
            </a:r>
            <a:r>
              <a:rPr lang="ja-JP" altLang="en-US" sz="5000" b="1" u="sng" dirty="0" smtClean="0"/>
              <a:t>セクハラ防止研修</a:t>
            </a:r>
            <a:r>
              <a:rPr lang="ja-JP" altLang="en-US" sz="5000" u="sng" dirty="0" smtClean="0"/>
              <a:t>への参加を義務付けたり</a:t>
            </a:r>
            <a:r>
              <a:rPr lang="ja-JP" altLang="en-US" sz="5000" dirty="0" smtClean="0"/>
              <a:t>，</a:t>
            </a:r>
            <a:r>
              <a:rPr lang="ja-JP" altLang="en-US" sz="5000" b="1" u="sng" dirty="0" smtClean="0"/>
              <a:t>セクハラ禁止文</a:t>
            </a:r>
            <a:endParaRPr lang="en-US" altLang="ja-JP" sz="5000" b="1" u="sng" dirty="0" smtClean="0"/>
          </a:p>
          <a:p>
            <a:pPr marL="0" indent="0">
              <a:buNone/>
            </a:pPr>
            <a:r>
              <a:rPr lang="ja-JP" altLang="en-US" sz="5000" b="1" dirty="0"/>
              <a:t>　</a:t>
            </a:r>
            <a:r>
              <a:rPr lang="ja-JP" altLang="en-US" sz="5000" b="1" u="sng" dirty="0" smtClean="0"/>
              <a:t>言を配布する</a:t>
            </a:r>
            <a:r>
              <a:rPr lang="ja-JP" altLang="en-US" sz="5000" u="sng" dirty="0" smtClean="0"/>
              <a:t>等の取り組みを行っていた</a:t>
            </a:r>
            <a:r>
              <a:rPr lang="ja-JP" altLang="en-US" sz="5000" dirty="0" smtClean="0"/>
              <a:t>。</a:t>
            </a:r>
            <a:endParaRPr lang="en-US" altLang="ja-JP" sz="5000" dirty="0"/>
          </a:p>
          <a:p>
            <a:pPr marL="0" indent="0">
              <a:buNone/>
            </a:pPr>
            <a:r>
              <a:rPr lang="ja-JP" altLang="en-US" sz="5000" dirty="0"/>
              <a:t>　（</a:t>
            </a:r>
            <a:r>
              <a:rPr lang="ja-JP" altLang="ja-JP" sz="5000" dirty="0">
                <a:solidFill>
                  <a:prstClr val="black">
                    <a:lumMod val="75000"/>
                    <a:lumOff val="25000"/>
                  </a:prstClr>
                </a:solidFill>
                <a:latin typeface="メイリオ" panose="020B0604030504040204" pitchFamily="50" charset="-128"/>
                <a:cs typeface="Times New Roman" panose="02020603050405020304" pitchFamily="18" charset="0"/>
              </a:rPr>
              <a:t>最判</a:t>
            </a:r>
            <a:r>
              <a:rPr lang="en-US" altLang="ja-JP" sz="5000" dirty="0">
                <a:solidFill>
                  <a:prstClr val="black">
                    <a:lumMod val="75000"/>
                    <a:lumOff val="25000"/>
                  </a:prstClr>
                </a:solidFill>
                <a:latin typeface="メイリオ" panose="020B0604030504040204" pitchFamily="50" charset="-128"/>
                <a:cs typeface="Times New Roman" panose="02020603050405020304" pitchFamily="18" charset="0"/>
              </a:rPr>
              <a:t>H27.2.26 </a:t>
            </a:r>
            <a:r>
              <a:rPr lang="ja-JP" altLang="en-US" sz="5000" dirty="0"/>
              <a:t>「海遊館」事件</a:t>
            </a:r>
            <a:r>
              <a:rPr lang="ja-JP" altLang="en-US" sz="5000" dirty="0" smtClean="0">
                <a:solidFill>
                  <a:prstClr val="black">
                    <a:lumMod val="75000"/>
                    <a:lumOff val="25000"/>
                  </a:prstClr>
                </a:solidFill>
                <a:latin typeface="メイリオ" panose="020B0604030504040204" pitchFamily="50" charset="-128"/>
                <a:cs typeface="Times New Roman" panose="02020603050405020304" pitchFamily="18" charset="0"/>
              </a:rPr>
              <a:t>を</a:t>
            </a:r>
            <a:r>
              <a:rPr lang="ja-JP" altLang="en-US" sz="5000" dirty="0">
                <a:solidFill>
                  <a:prstClr val="black">
                    <a:lumMod val="75000"/>
                    <a:lumOff val="25000"/>
                  </a:prstClr>
                </a:solidFill>
                <a:latin typeface="メイリオ" panose="020B0604030504040204" pitchFamily="50" charset="-128"/>
                <a:cs typeface="Times New Roman" panose="02020603050405020304" pitchFamily="18" charset="0"/>
              </a:rPr>
              <a:t>参考に作成</a:t>
            </a:r>
            <a:r>
              <a:rPr lang="ja-JP" altLang="en-US" sz="5000" dirty="0"/>
              <a:t>）</a:t>
            </a:r>
            <a:endParaRPr lang="en-US" altLang="ja-JP" sz="50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61</a:t>
            </a:fld>
            <a:endParaRPr kumimoji="1" lang="ja-JP" altLang="en-US"/>
          </a:p>
        </p:txBody>
      </p:sp>
    </p:spTree>
    <p:extLst>
      <p:ext uri="{BB962C8B-B14F-4D97-AF65-F5344CB8AC3E}">
        <p14:creationId xmlns:p14="http://schemas.microsoft.com/office/powerpoint/2010/main" val="2728662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4813"/>
            <a:ext cx="8596668" cy="1573967"/>
          </a:xfrm>
        </p:spPr>
        <p:txBody>
          <a:bodyPr>
            <a:normAutofit fontScale="90000"/>
          </a:bodyPr>
          <a:lstStyle/>
          <a:p>
            <a:r>
              <a:rPr kumimoji="1" lang="en-US" altLang="ja-JP" dirty="0"/>
              <a:t/>
            </a:r>
            <a:br>
              <a:rPr kumimoji="1" lang="en-US" altLang="ja-JP" dirty="0"/>
            </a:br>
            <a:r>
              <a:rPr kumimoji="1" lang="en-US" altLang="ja-JP" dirty="0"/>
              <a:t/>
            </a:r>
            <a:br>
              <a:rPr kumimoji="1" lang="en-US" altLang="ja-JP" dirty="0"/>
            </a:br>
            <a:endParaRPr kumimoji="1" lang="ja-JP" altLang="en-US" sz="2800" dirty="0">
              <a:solidFill>
                <a:schemeClr val="tx1"/>
              </a:solidFill>
            </a:endParaRPr>
          </a:p>
        </p:txBody>
      </p:sp>
      <p:sp>
        <p:nvSpPr>
          <p:cNvPr id="3" name="コンテンツ プレースホルダー 2"/>
          <p:cNvSpPr>
            <a:spLocks noGrp="1"/>
          </p:cNvSpPr>
          <p:nvPr>
            <p:ph idx="1"/>
          </p:nvPr>
        </p:nvSpPr>
        <p:spPr>
          <a:xfrm>
            <a:off x="179882" y="809469"/>
            <a:ext cx="9983449" cy="5831174"/>
          </a:xfrm>
        </p:spPr>
        <p:txBody>
          <a:bodyPr>
            <a:normAutofit/>
          </a:bodyPr>
          <a:lstStyle/>
          <a:p>
            <a:pPr marL="0" indent="0" algn="just">
              <a:buNone/>
            </a:pPr>
            <a:r>
              <a:rPr lang="ja-JP" altLang="en-US" sz="2200" kern="100" dirty="0" smtClean="0">
                <a:latin typeface="+mj-ea"/>
                <a:ea typeface="+mj-ea"/>
                <a:cs typeface="Times New Roman" panose="02020603050405020304" pitchFamily="18" charset="0"/>
              </a:rPr>
              <a:t>　</a:t>
            </a:r>
            <a:r>
              <a:rPr lang="en-US" altLang="ja-JP" sz="2200" kern="100" dirty="0" smtClean="0">
                <a:latin typeface="+mj-ea"/>
                <a:ea typeface="+mj-ea"/>
                <a:cs typeface="Times New Roman" panose="02020603050405020304" pitchFamily="18" charset="0"/>
              </a:rPr>
              <a:t>【</a:t>
            </a:r>
            <a:r>
              <a:rPr lang="ja-JP" altLang="en-US" sz="2200" kern="100" dirty="0">
                <a:latin typeface="+mj-ea"/>
                <a:ea typeface="+mj-ea"/>
                <a:cs typeface="Times New Roman" panose="02020603050405020304" pitchFamily="18" charset="0"/>
              </a:rPr>
              <a:t>事例２</a:t>
            </a:r>
            <a:r>
              <a:rPr lang="en-US" altLang="ja-JP" sz="2200" kern="100" dirty="0" smtClean="0">
                <a:latin typeface="+mj-ea"/>
                <a:ea typeface="+mj-ea"/>
                <a:cs typeface="Times New Roman" panose="02020603050405020304" pitchFamily="18" charset="0"/>
              </a:rPr>
              <a:t>】</a:t>
            </a:r>
            <a:r>
              <a:rPr lang="ja-JP" altLang="en-US" sz="2200" kern="100" dirty="0" smtClean="0">
                <a:latin typeface="+mj-ea"/>
                <a:ea typeface="+mj-ea"/>
                <a:cs typeface="Times New Roman" panose="02020603050405020304" pitchFamily="18" charset="0"/>
              </a:rPr>
              <a:t>（再）福岡セクシャル・ハラスメント訴訟を参考に</a:t>
            </a:r>
            <a:endParaRPr lang="en-US" altLang="ja-JP" sz="2200" kern="100" dirty="0">
              <a:latin typeface="+mj-ea"/>
              <a:ea typeface="+mj-ea"/>
              <a:cs typeface="Times New Roman" panose="02020603050405020304" pitchFamily="18" charset="0"/>
            </a:endParaRPr>
          </a:p>
          <a:p>
            <a:pPr marL="0" indent="0" algn="just">
              <a:buNone/>
            </a:pPr>
            <a:r>
              <a:rPr lang="ja-JP" altLang="en-US" sz="2200" kern="100" dirty="0" smtClean="0">
                <a:latin typeface="+mj-ea"/>
                <a:ea typeface="+mj-ea"/>
                <a:cs typeface="Times New Roman" panose="02020603050405020304" pitchFamily="18" charset="0"/>
              </a:rPr>
              <a:t>　</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Ａさんは，上司から退職を求められたことから，専務ら会社</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smtClean="0">
                <a:latin typeface="+mj-ea"/>
                <a:ea typeface="+mj-ea"/>
                <a:cs typeface="Times New Roman" panose="02020603050405020304" pitchFamily="18" charset="0"/>
              </a:rPr>
              <a:t>　</a:t>
            </a: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幹部にも救済を求めたところ，専務らは，当該上司とよく話し</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合うように言うにとどまり，喧嘩両成敗的な態度で臨んだため，</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Ａさんは，いよいよ退職に追い込まれた。</a:t>
            </a:r>
            <a:endParaRPr lang="en-US" altLang="ja-JP" sz="2200" kern="100" dirty="0" smtClean="0">
              <a:latin typeface="+mj-ea"/>
              <a:ea typeface="+mj-ea"/>
              <a:cs typeface="Times New Roman" panose="02020603050405020304" pitchFamily="18" charset="0"/>
            </a:endParaRPr>
          </a:p>
          <a:p>
            <a:pPr marL="0" indent="0" algn="just">
              <a:buNone/>
            </a:pPr>
            <a:endParaRPr lang="en-US" altLang="ja-JP" sz="2200" kern="100" dirty="0">
              <a:latin typeface="+mj-ea"/>
              <a:ea typeface="+mj-ea"/>
              <a:cs typeface="Times New Roman" panose="02020603050405020304" pitchFamily="18" charset="0"/>
            </a:endParaRPr>
          </a:p>
          <a:p>
            <a:pPr marL="0" indent="0" algn="just">
              <a:buNone/>
            </a:pPr>
            <a:r>
              <a:rPr lang="ja-JP" altLang="en-US" sz="2200" kern="100" dirty="0" smtClean="0">
                <a:latin typeface="+mj-ea"/>
                <a:ea typeface="+mj-ea"/>
                <a:cs typeface="Times New Roman" panose="02020603050405020304" pitchFamily="18" charset="0"/>
              </a:rPr>
              <a:t>　　　専務らには職場環境調整・配慮義務があるのにこれを怠った</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として，裁判所は，会社の責任を認めている。</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⇒会社は，適切な事実聴取・調査，それに基づく適切な対応，</a:t>
            </a:r>
            <a:endParaRPr lang="en-US" altLang="ja-JP" sz="2200" kern="100" dirty="0" smtClean="0">
              <a:latin typeface="+mj-ea"/>
              <a:ea typeface="+mj-ea"/>
              <a:cs typeface="Times New Roman" panose="02020603050405020304" pitchFamily="18" charset="0"/>
            </a:endParaRPr>
          </a:p>
          <a:p>
            <a:pPr marL="0" indent="0" algn="just">
              <a:buNone/>
            </a:pPr>
            <a:r>
              <a:rPr lang="ja-JP" altLang="en-US" sz="2200" kern="100" dirty="0">
                <a:latin typeface="+mj-ea"/>
                <a:ea typeface="+mj-ea"/>
                <a:cs typeface="Times New Roman" panose="02020603050405020304" pitchFamily="18" charset="0"/>
              </a:rPr>
              <a:t>　</a:t>
            </a:r>
            <a:r>
              <a:rPr lang="ja-JP" altLang="en-US" sz="2200" kern="100" dirty="0" smtClean="0">
                <a:latin typeface="+mj-ea"/>
                <a:ea typeface="+mj-ea"/>
                <a:cs typeface="Times New Roman" panose="02020603050405020304" pitchFamily="18" charset="0"/>
              </a:rPr>
              <a:t>　　　職場環境調整・配慮の措置をとることが必要。</a:t>
            </a:r>
            <a:endParaRPr lang="en-US" altLang="ja-JP" sz="2200" kern="100" dirty="0" smtClean="0">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62</a:t>
            </a:fld>
            <a:endParaRPr kumimoji="1" lang="ja-JP" altLang="en-US"/>
          </a:p>
        </p:txBody>
      </p:sp>
    </p:spTree>
    <p:extLst>
      <p:ext uri="{BB962C8B-B14F-4D97-AF65-F5344CB8AC3E}">
        <p14:creationId xmlns:p14="http://schemas.microsoft.com/office/powerpoint/2010/main" val="3266802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4" y="2983043"/>
            <a:ext cx="9136314" cy="2248525"/>
          </a:xfrm>
        </p:spPr>
        <p:txBody>
          <a:bodyPr>
            <a:normAutofit/>
          </a:bodyPr>
          <a:lstStyle/>
          <a:p>
            <a:r>
              <a:rPr kumimoji="1" lang="ja-JP" altLang="en-US" sz="3200" dirty="0"/>
              <a:t>⑴　</a:t>
            </a:r>
            <a:r>
              <a:rPr lang="ja-JP" altLang="en-US" sz="3200" dirty="0" smtClean="0"/>
              <a:t>ハラスメントの本質－境界の見極め</a:t>
            </a:r>
            <a:endParaRPr kumimoji="1" lang="en-US" altLang="ja-JP" sz="3200" dirty="0"/>
          </a:p>
          <a:p>
            <a:r>
              <a:rPr lang="ja-JP" altLang="en-US" sz="3200" dirty="0"/>
              <a:t>⑵　</a:t>
            </a:r>
            <a:r>
              <a:rPr lang="ja-JP" altLang="en-US" sz="3200" dirty="0" smtClean="0"/>
              <a:t>管理職としてどのように対応すればよいか</a:t>
            </a:r>
            <a:endParaRPr lang="en-US" altLang="ja-JP" sz="3200" dirty="0"/>
          </a:p>
          <a:p>
            <a:r>
              <a:rPr lang="ja-JP" altLang="en-US" sz="3200" b="1" u="sng" dirty="0">
                <a:effectLst>
                  <a:outerShdw blurRad="38100" dist="38100" dir="2700000" algn="tl">
                    <a:srgbClr val="000000">
                      <a:alpha val="43137"/>
                    </a:srgbClr>
                  </a:outerShdw>
                </a:effectLst>
              </a:rPr>
              <a:t>⑶　最近</a:t>
            </a:r>
            <a:r>
              <a:rPr lang="ja-JP" altLang="en-US" sz="3200" b="1" u="sng" dirty="0" smtClean="0">
                <a:effectLst>
                  <a:outerShdw blurRad="38100" dist="38100" dir="2700000" algn="tl">
                    <a:srgbClr val="000000">
                      <a:alpha val="43137"/>
                    </a:srgbClr>
                  </a:outerShdw>
                </a:effectLst>
              </a:rPr>
              <a:t>の動向を把握する</a:t>
            </a:r>
            <a:endParaRPr kumimoji="1" lang="en-US" altLang="ja-JP" sz="3200" b="1" u="sng" dirty="0">
              <a:effectLst>
                <a:outerShdw blurRad="38100" dist="38100" dir="2700000" algn="tl">
                  <a:srgbClr val="000000">
                    <a:alpha val="43137"/>
                  </a:srgbClr>
                </a:outerShdw>
              </a:effectLst>
            </a:endParaRPr>
          </a:p>
          <a:p>
            <a:endParaRPr kumimoji="1" lang="ja-JP" altLang="en-US" sz="3200"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63</a:t>
            </a:fld>
            <a:endParaRPr kumimoji="1" lang="ja-JP" altLang="en-US"/>
          </a:p>
        </p:txBody>
      </p:sp>
    </p:spTree>
    <p:extLst>
      <p:ext uri="{BB962C8B-B14F-4D97-AF65-F5344CB8AC3E}">
        <p14:creationId xmlns:p14="http://schemas.microsoft.com/office/powerpoint/2010/main" val="4221854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ハラスメント</a:t>
            </a:r>
            <a:r>
              <a:rPr lang="ja-JP" altLang="en-US" dirty="0" smtClean="0"/>
              <a:t>に関する新たな展開</a:t>
            </a:r>
            <a:endParaRPr kumimoji="1" lang="ja-JP" altLang="en-US" dirty="0"/>
          </a:p>
        </p:txBody>
      </p:sp>
      <p:sp>
        <p:nvSpPr>
          <p:cNvPr id="4" name="コンテンツ プレースホルダー 3"/>
          <p:cNvSpPr>
            <a:spLocks noGrp="1"/>
          </p:cNvSpPr>
          <p:nvPr>
            <p:ph idx="1"/>
          </p:nvPr>
        </p:nvSpPr>
        <p:spPr>
          <a:xfrm>
            <a:off x="677334" y="2160589"/>
            <a:ext cx="9530968" cy="3880773"/>
          </a:xfrm>
        </p:spPr>
        <p:txBody>
          <a:bodyPr>
            <a:normAutofit/>
          </a:bodyPr>
          <a:lstStyle/>
          <a:p>
            <a:pPr marL="0" indent="0">
              <a:buNone/>
            </a:pPr>
            <a:r>
              <a:rPr kumimoji="1" lang="ja-JP" altLang="en-US" sz="2000" dirty="0"/>
              <a:t>　</a:t>
            </a:r>
            <a:endParaRPr kumimoji="1" lang="ja-JP" altLang="en-US" sz="2400" dirty="0"/>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64</a:t>
            </a:fld>
            <a:endParaRPr kumimoji="1" lang="ja-JP" altLang="en-US"/>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24758" t="15738" r="28569" b="49770"/>
          <a:stretch/>
        </p:blipFill>
        <p:spPr>
          <a:xfrm>
            <a:off x="5138697" y="1499016"/>
            <a:ext cx="4135305" cy="4437090"/>
          </a:xfrm>
          <a:prstGeom prst="rect">
            <a:avLst/>
          </a:prstGeom>
        </p:spPr>
      </p:pic>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24758" t="50103" r="28569" b="15191"/>
          <a:stretch/>
        </p:blipFill>
        <p:spPr>
          <a:xfrm>
            <a:off x="677334" y="1499016"/>
            <a:ext cx="4194469" cy="4437089"/>
          </a:xfrm>
          <a:prstGeom prst="rect">
            <a:avLst/>
          </a:prstGeom>
        </p:spPr>
      </p:pic>
      <p:sp>
        <p:nvSpPr>
          <p:cNvPr id="7" name="コンテンツ プレースホルダー 3"/>
          <p:cNvSpPr txBox="1">
            <a:spLocks/>
          </p:cNvSpPr>
          <p:nvPr/>
        </p:nvSpPr>
        <p:spPr>
          <a:xfrm>
            <a:off x="1611634" y="5924121"/>
            <a:ext cx="8596668" cy="36009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just">
              <a:buFont typeface="Wingdings 3" charset="2"/>
              <a:buNone/>
            </a:pPr>
            <a:r>
              <a:rPr lang="ja-JP" altLang="en-US" sz="2800" kern="100" dirty="0" smtClean="0">
                <a:latin typeface="+mj-ea"/>
                <a:ea typeface="+mj-ea"/>
                <a:cs typeface="Times New Roman" panose="02020603050405020304" pitchFamily="18" charset="0"/>
              </a:rPr>
              <a:t>　　　</a:t>
            </a:r>
            <a:endParaRPr lang="en-US" altLang="ja-JP" sz="2800" dirty="0" smtClean="0">
              <a:latin typeface="+mj-ea"/>
              <a:ea typeface="+mj-ea"/>
            </a:endParaRPr>
          </a:p>
          <a:p>
            <a:pPr marL="0" indent="0">
              <a:buFont typeface="Wingdings 3" charset="2"/>
              <a:buNone/>
            </a:pPr>
            <a:r>
              <a:rPr lang="ja-JP" altLang="en-US" sz="5600" dirty="0" smtClean="0">
                <a:latin typeface="+mj-ea"/>
                <a:ea typeface="+mj-ea"/>
              </a:rPr>
              <a:t>　　平成３０年１２月１５日（土）　日経新聞・朝刊・１３面</a:t>
            </a:r>
            <a:endParaRPr lang="ja-JP" altLang="en-US" sz="2800" dirty="0">
              <a:latin typeface="+mj-ea"/>
              <a:ea typeface="+mj-ea"/>
            </a:endParaRPr>
          </a:p>
        </p:txBody>
      </p:sp>
    </p:spTree>
    <p:extLst>
      <p:ext uri="{BB962C8B-B14F-4D97-AF65-F5344CB8AC3E}">
        <p14:creationId xmlns:p14="http://schemas.microsoft.com/office/powerpoint/2010/main" val="2704415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677334" y="869431"/>
            <a:ext cx="9530968" cy="5171932"/>
          </a:xfrm>
        </p:spPr>
        <p:txBody>
          <a:bodyPr>
            <a:normAutofit fontScale="92500" lnSpcReduction="10000"/>
          </a:bodyPr>
          <a:lstStyle/>
          <a:p>
            <a:pPr marL="0" indent="0">
              <a:buNone/>
            </a:pPr>
            <a:r>
              <a:rPr kumimoji="1" lang="ja-JP" altLang="en-US" sz="2000" dirty="0"/>
              <a:t>　</a:t>
            </a:r>
            <a:r>
              <a:rPr kumimoji="1" lang="ja-JP" altLang="en-US" sz="2000" dirty="0" smtClean="0"/>
              <a:t>今からでもできる対策</a:t>
            </a:r>
            <a:endParaRPr kumimoji="1" lang="en-US" altLang="ja-JP" sz="2000" dirty="0" smtClean="0"/>
          </a:p>
          <a:p>
            <a:pPr marL="0" indent="0">
              <a:buNone/>
            </a:pPr>
            <a:endParaRPr lang="en-US" altLang="ja-JP" sz="2000" dirty="0"/>
          </a:p>
          <a:p>
            <a:pPr marL="0" indent="0">
              <a:buNone/>
            </a:pPr>
            <a:r>
              <a:rPr kumimoji="1" lang="ja-JP" altLang="en-US" sz="2000" dirty="0" smtClean="0"/>
              <a:t>　　・</a:t>
            </a:r>
            <a:r>
              <a:rPr kumimoji="1" lang="ja-JP" altLang="en-US" sz="2000" b="1" dirty="0" smtClean="0">
                <a:effectLst>
                  <a:outerShdw blurRad="38100" dist="38100" dir="2700000" algn="tl">
                    <a:srgbClr val="000000">
                      <a:alpha val="43137"/>
                    </a:srgbClr>
                  </a:outerShdw>
                </a:effectLst>
              </a:rPr>
              <a:t>パワハラ・セクハラは「許されない」ことを周知</a:t>
            </a:r>
            <a:endParaRPr kumimoji="1" lang="en-US" altLang="ja-JP" sz="2000" b="1" dirty="0" smtClean="0">
              <a:effectLst>
                <a:outerShdw blurRad="38100" dist="38100" dir="2700000" algn="tl">
                  <a:srgbClr val="000000">
                    <a:alpha val="43137"/>
                  </a:srgbClr>
                </a:outerShdw>
              </a:effectLst>
            </a:endParaRPr>
          </a:p>
          <a:p>
            <a:pPr marL="0" indent="0">
              <a:buNone/>
            </a:pPr>
            <a:r>
              <a:rPr lang="ja-JP" altLang="en-US" sz="2000" dirty="0"/>
              <a:t>　</a:t>
            </a:r>
            <a:r>
              <a:rPr lang="ja-JP" altLang="en-US" sz="2000" dirty="0" smtClean="0"/>
              <a:t>　　→①トップの宣言</a:t>
            </a:r>
            <a:r>
              <a:rPr lang="ja-JP" altLang="en-US" sz="2000" dirty="0"/>
              <a:t>　</a:t>
            </a:r>
            <a:r>
              <a:rPr lang="ja-JP" altLang="en-US" sz="2000" dirty="0" smtClean="0"/>
              <a:t>　　②各種規定の整備　　　　</a:t>
            </a:r>
            <a:r>
              <a:rPr lang="ja-JP" altLang="en-US" sz="2000" dirty="0"/>
              <a:t>③</a:t>
            </a:r>
            <a:r>
              <a:rPr kumimoji="1" lang="ja-JP" altLang="en-US" sz="2000" dirty="0" smtClean="0"/>
              <a:t>周知</a:t>
            </a:r>
            <a:endParaRPr kumimoji="1" lang="en-US" altLang="ja-JP" sz="2000" dirty="0" smtClean="0"/>
          </a:p>
          <a:p>
            <a:pPr marL="0" indent="0">
              <a:buNone/>
            </a:pPr>
            <a:endParaRPr lang="en-US" altLang="ja-JP" sz="2000" dirty="0"/>
          </a:p>
          <a:p>
            <a:pPr marL="0" indent="0">
              <a:buNone/>
            </a:pPr>
            <a:r>
              <a:rPr kumimoji="1" lang="ja-JP" altLang="en-US" sz="2000" dirty="0" smtClean="0"/>
              <a:t>　　・</a:t>
            </a:r>
            <a:r>
              <a:rPr kumimoji="1" lang="ja-JP" altLang="en-US" sz="2000" b="1" dirty="0" smtClean="0">
                <a:effectLst>
                  <a:outerShdw blurRad="38100" dist="38100" dir="2700000" algn="tl">
                    <a:srgbClr val="000000">
                      <a:alpha val="43137"/>
                    </a:srgbClr>
                  </a:outerShdw>
                </a:effectLst>
              </a:rPr>
              <a:t>パワハラ防止措置</a:t>
            </a:r>
            <a:endParaRPr kumimoji="1" lang="en-US" altLang="ja-JP" sz="2000" b="1" dirty="0" smtClean="0">
              <a:effectLst>
                <a:outerShdw blurRad="38100" dist="38100" dir="2700000" algn="tl">
                  <a:srgbClr val="000000">
                    <a:alpha val="43137"/>
                  </a:srgbClr>
                </a:outerShdw>
              </a:effectLst>
            </a:endParaRPr>
          </a:p>
          <a:p>
            <a:pPr marL="0" indent="0">
              <a:buNone/>
            </a:pPr>
            <a:r>
              <a:rPr lang="ja-JP" altLang="en-US" sz="2000" dirty="0"/>
              <a:t>　</a:t>
            </a:r>
            <a:r>
              <a:rPr lang="ja-JP" altLang="en-US" sz="2000" dirty="0" smtClean="0"/>
              <a:t>　　→④実態の把握　　　　⑤各種研修</a:t>
            </a:r>
            <a:endParaRPr lang="en-US" altLang="ja-JP" sz="2000" dirty="0" smtClean="0"/>
          </a:p>
          <a:p>
            <a:pPr marL="0" indent="0">
              <a:buNone/>
            </a:pPr>
            <a:r>
              <a:rPr kumimoji="1" lang="ja-JP" altLang="en-US" sz="2000" dirty="0"/>
              <a:t>　</a:t>
            </a:r>
            <a:r>
              <a:rPr kumimoji="1" lang="ja-JP" altLang="en-US" sz="2000" dirty="0" smtClean="0"/>
              <a:t>　　　⑥窓口設置　　　　　⑦再発防止</a:t>
            </a:r>
            <a:endParaRPr kumimoji="1" lang="en-US" altLang="ja-JP" sz="2000" dirty="0" smtClean="0"/>
          </a:p>
          <a:p>
            <a:pPr marL="0" indent="0">
              <a:buNone/>
            </a:pPr>
            <a:endParaRPr lang="en-US" altLang="ja-JP" sz="2000" dirty="0" smtClean="0"/>
          </a:p>
          <a:p>
            <a:pPr marL="0" indent="0">
              <a:buNone/>
            </a:pPr>
            <a:r>
              <a:rPr kumimoji="1" lang="ja-JP" altLang="en-US" sz="2000" dirty="0"/>
              <a:t>　</a:t>
            </a:r>
            <a:r>
              <a:rPr kumimoji="1" lang="ja-JP" altLang="en-US" sz="2000" dirty="0" smtClean="0"/>
              <a:t>　・</a:t>
            </a:r>
            <a:r>
              <a:rPr kumimoji="1" lang="ja-JP" altLang="en-US" sz="2000" b="1" dirty="0" smtClean="0">
                <a:effectLst>
                  <a:outerShdw blurRad="38100" dist="38100" dir="2700000" algn="tl">
                    <a:srgbClr val="000000">
                      <a:alpha val="43137"/>
                    </a:srgbClr>
                  </a:outerShdw>
                </a:effectLst>
              </a:rPr>
              <a:t>ハラスメントをした者の処分を就業規則に定める</a:t>
            </a:r>
            <a:endParaRPr kumimoji="1" lang="en-US" altLang="ja-JP" sz="2000" b="1" dirty="0" smtClean="0">
              <a:effectLst>
                <a:outerShdw blurRad="38100" dist="38100" dir="2700000" algn="tl">
                  <a:srgbClr val="000000">
                    <a:alpha val="43137"/>
                  </a:srgbClr>
                </a:outerShdw>
              </a:effectLst>
            </a:endParaRPr>
          </a:p>
          <a:p>
            <a:pPr marL="0" indent="0">
              <a:buNone/>
            </a:pPr>
            <a:r>
              <a:rPr lang="ja-JP" altLang="en-US" sz="2000" dirty="0"/>
              <a:t>　</a:t>
            </a:r>
            <a:r>
              <a:rPr lang="ja-JP" altLang="en-US" sz="2000" dirty="0" smtClean="0"/>
              <a:t>　・</a:t>
            </a:r>
            <a:r>
              <a:rPr lang="ja-JP" altLang="en-US" sz="2000" b="1" dirty="0" smtClean="0">
                <a:effectLst>
                  <a:outerShdw blurRad="38100" dist="38100" dir="2700000" algn="tl">
                    <a:srgbClr val="000000">
                      <a:alpha val="43137"/>
                    </a:srgbClr>
                  </a:outerShdw>
                </a:effectLst>
              </a:rPr>
              <a:t>相談体制の整備</a:t>
            </a:r>
            <a:endParaRPr lang="en-US" altLang="ja-JP" sz="2000" b="1" dirty="0" smtClean="0">
              <a:effectLst>
                <a:outerShdw blurRad="38100" dist="38100" dir="2700000" algn="tl">
                  <a:srgbClr val="000000">
                    <a:alpha val="43137"/>
                  </a:srgbClr>
                </a:outerShdw>
              </a:effectLst>
            </a:endParaRPr>
          </a:p>
          <a:p>
            <a:pPr marL="0" indent="0">
              <a:buNone/>
            </a:pPr>
            <a:r>
              <a:rPr kumimoji="1" lang="ja-JP" altLang="en-US" sz="2000" dirty="0"/>
              <a:t>　</a:t>
            </a:r>
            <a:r>
              <a:rPr kumimoji="1" lang="ja-JP" altLang="en-US" sz="2000" dirty="0" smtClean="0"/>
              <a:t>　・</a:t>
            </a:r>
            <a:r>
              <a:rPr kumimoji="1" lang="ja-JP" altLang="en-US" sz="2000" b="1" dirty="0" smtClean="0">
                <a:effectLst>
                  <a:outerShdw blurRad="38100" dist="38100" dir="2700000" algn="tl">
                    <a:srgbClr val="000000">
                      <a:alpha val="43137"/>
                    </a:srgbClr>
                  </a:outerShdw>
                </a:effectLst>
              </a:rPr>
              <a:t>相談者のプライバシー保護</a:t>
            </a:r>
            <a:endParaRPr kumimoji="1" lang="en-US" altLang="ja-JP" sz="2000" b="1" dirty="0" smtClean="0">
              <a:effectLst>
                <a:outerShdw blurRad="38100" dist="38100" dir="2700000" algn="tl">
                  <a:srgbClr val="000000">
                    <a:alpha val="43137"/>
                  </a:srgbClr>
                </a:outerShdw>
              </a:effectLst>
            </a:endParaRPr>
          </a:p>
          <a:p>
            <a:pPr marL="0" indent="0">
              <a:buNone/>
            </a:pPr>
            <a:r>
              <a:rPr lang="ja-JP" altLang="en-US" sz="2000" dirty="0"/>
              <a:t>　</a:t>
            </a:r>
            <a:r>
              <a:rPr lang="ja-JP" altLang="en-US" sz="2000" dirty="0" smtClean="0"/>
              <a:t>　　→⑥窓口設置　　　　　⑦再発防止</a:t>
            </a:r>
            <a:endParaRPr kumimoji="1" lang="ja-JP" altLang="en-US" sz="2400" dirty="0"/>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65</a:t>
            </a:fld>
            <a:endParaRPr kumimoji="1" lang="ja-JP" altLang="en-US"/>
          </a:p>
        </p:txBody>
      </p:sp>
    </p:spTree>
    <p:extLst>
      <p:ext uri="{BB962C8B-B14F-4D97-AF65-F5344CB8AC3E}">
        <p14:creationId xmlns:p14="http://schemas.microsoft.com/office/powerpoint/2010/main" val="2240191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まとめ</a:t>
            </a:r>
            <a:endParaRPr kumimoji="1" lang="ja-JP" altLang="en-US" sz="4800" dirty="0"/>
          </a:p>
        </p:txBody>
      </p:sp>
      <p:sp>
        <p:nvSpPr>
          <p:cNvPr id="4" name="コンテンツ プレースホルダー 3"/>
          <p:cNvSpPr>
            <a:spLocks noGrp="1"/>
          </p:cNvSpPr>
          <p:nvPr>
            <p:ph idx="1"/>
          </p:nvPr>
        </p:nvSpPr>
        <p:spPr>
          <a:xfrm>
            <a:off x="677334" y="2160589"/>
            <a:ext cx="9530968" cy="3880773"/>
          </a:xfrm>
        </p:spPr>
        <p:txBody>
          <a:bodyPr>
            <a:normAutofit/>
          </a:bodyPr>
          <a:lstStyle/>
          <a:p>
            <a:pPr marL="0" indent="0">
              <a:buNone/>
            </a:pPr>
            <a:r>
              <a:rPr kumimoji="1" lang="ja-JP" altLang="en-US" sz="2000" dirty="0"/>
              <a:t>　</a:t>
            </a:r>
            <a:r>
              <a:rPr kumimoji="1" lang="ja-JP" altLang="en-US" sz="3200" dirty="0"/>
              <a:t>ハラスメントの境界</a:t>
            </a:r>
            <a:endParaRPr kumimoji="1" lang="en-US" altLang="ja-JP" sz="3200" dirty="0"/>
          </a:p>
          <a:p>
            <a:pPr marL="0" indent="0">
              <a:buNone/>
            </a:pPr>
            <a:endParaRPr lang="en-US" altLang="ja-JP" sz="2000" dirty="0"/>
          </a:p>
          <a:p>
            <a:pPr marL="0" indent="0">
              <a:buNone/>
            </a:pPr>
            <a:endParaRPr lang="en-US" altLang="ja-JP" sz="2000" dirty="0"/>
          </a:p>
          <a:p>
            <a:pPr marL="0" indent="0">
              <a:buNone/>
            </a:pPr>
            <a:r>
              <a:rPr kumimoji="1" lang="ja-JP" altLang="en-US" sz="2400" dirty="0" smtClean="0"/>
              <a:t>　　・</a:t>
            </a:r>
            <a:r>
              <a:rPr kumimoji="1" lang="ja-JP" altLang="en-US" sz="2400" b="1" dirty="0">
                <a:effectLst>
                  <a:outerShdw blurRad="38100" dist="38100" dir="2700000" algn="tl">
                    <a:srgbClr val="000000">
                      <a:alpha val="43137"/>
                    </a:srgbClr>
                  </a:outerShdw>
                </a:effectLst>
              </a:rPr>
              <a:t>相手方がセクハラと思えばセクハラ</a:t>
            </a:r>
            <a:endParaRPr kumimoji="1" lang="en-US" altLang="ja-JP" sz="2400" b="1" dirty="0">
              <a:effectLst>
                <a:outerShdw blurRad="38100" dist="38100" dir="2700000" algn="tl">
                  <a:srgbClr val="000000">
                    <a:alpha val="43137"/>
                  </a:srgbClr>
                </a:outerShdw>
              </a:effectLst>
            </a:endParaRPr>
          </a:p>
          <a:p>
            <a:pPr marL="0" indent="0">
              <a:buNone/>
            </a:pPr>
            <a:r>
              <a:rPr lang="ja-JP" altLang="en-US" sz="2400" dirty="0"/>
              <a:t>　</a:t>
            </a:r>
            <a:r>
              <a:rPr lang="ja-JP" altLang="en-US" sz="2400" dirty="0" smtClean="0"/>
              <a:t>　（相手方</a:t>
            </a:r>
            <a:r>
              <a:rPr lang="ja-JP" altLang="en-US" sz="2400" dirty="0"/>
              <a:t>がそう思うことに</a:t>
            </a:r>
            <a:r>
              <a:rPr lang="ja-JP" altLang="en-US" sz="2400" b="1" dirty="0">
                <a:effectLst>
                  <a:outerShdw blurRad="38100" dist="38100" dir="2700000" algn="tl">
                    <a:srgbClr val="000000">
                      <a:alpha val="43137"/>
                    </a:srgbClr>
                  </a:outerShdw>
                </a:effectLst>
              </a:rPr>
              <a:t>合理性・妥当性</a:t>
            </a:r>
            <a:r>
              <a:rPr lang="ja-JP" altLang="en-US" sz="2400" dirty="0"/>
              <a:t>は必要）</a:t>
            </a:r>
            <a:endParaRPr lang="en-US" altLang="ja-JP" sz="2400" dirty="0"/>
          </a:p>
          <a:p>
            <a:pPr marL="0" indent="0">
              <a:buNone/>
            </a:pPr>
            <a:endParaRPr kumimoji="1" lang="en-US" altLang="ja-JP" sz="2400" dirty="0"/>
          </a:p>
          <a:p>
            <a:pPr marL="0" indent="0">
              <a:buNone/>
            </a:pPr>
            <a:r>
              <a:rPr lang="ja-JP" altLang="en-US" sz="2400" dirty="0" smtClean="0"/>
              <a:t>　　・</a:t>
            </a:r>
            <a:r>
              <a:rPr lang="ja-JP" altLang="en-US" sz="2400" dirty="0"/>
              <a:t>指導と</a:t>
            </a:r>
            <a:r>
              <a:rPr lang="ja-JP" altLang="en-US" sz="2400" dirty="0" smtClean="0"/>
              <a:t>パワハラは</a:t>
            </a:r>
            <a:r>
              <a:rPr lang="ja-JP" altLang="en-US" sz="2400" dirty="0"/>
              <a:t>，</a:t>
            </a:r>
            <a:r>
              <a:rPr lang="ja-JP" altLang="en-US" sz="2400" b="1" dirty="0">
                <a:effectLst>
                  <a:outerShdw blurRad="38100" dist="38100" dir="2700000" algn="tl">
                    <a:srgbClr val="000000">
                      <a:alpha val="43137"/>
                    </a:srgbClr>
                  </a:outerShdw>
                </a:effectLst>
              </a:rPr>
              <a:t>業務上の必要性（・相当性</a:t>
            </a:r>
            <a:r>
              <a:rPr lang="ja-JP" altLang="en-US" sz="2400" b="1" dirty="0" smtClean="0">
                <a:effectLst>
                  <a:outerShdw blurRad="38100" dist="38100" dir="2700000" algn="tl">
                    <a:srgbClr val="000000">
                      <a:alpha val="43137"/>
                    </a:srgbClr>
                  </a:outerShdw>
                </a:effectLst>
              </a:rPr>
              <a:t>）</a:t>
            </a:r>
            <a:r>
              <a:rPr lang="ja-JP" altLang="en-US" sz="2400" dirty="0" smtClean="0"/>
              <a:t>で区別</a:t>
            </a:r>
            <a:endParaRPr kumimoji="1" lang="ja-JP" altLang="en-US" sz="2400" dirty="0"/>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66</a:t>
            </a:fld>
            <a:endParaRPr kumimoji="1" lang="ja-JP" altLang="en-US"/>
          </a:p>
        </p:txBody>
      </p:sp>
    </p:spTree>
    <p:extLst>
      <p:ext uri="{BB962C8B-B14F-4D97-AF65-F5344CB8AC3E}">
        <p14:creationId xmlns:p14="http://schemas.microsoft.com/office/powerpoint/2010/main" val="3929717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677334" y="944381"/>
            <a:ext cx="9530968" cy="5096982"/>
          </a:xfrm>
        </p:spPr>
        <p:txBody>
          <a:bodyPr>
            <a:normAutofit lnSpcReduction="10000"/>
          </a:bodyPr>
          <a:lstStyle/>
          <a:p>
            <a:pPr marL="0" indent="0">
              <a:buNone/>
            </a:pPr>
            <a:r>
              <a:rPr kumimoji="1" lang="ja-JP" altLang="en-US" sz="2000" dirty="0"/>
              <a:t>　</a:t>
            </a:r>
            <a:r>
              <a:rPr lang="ja-JP" altLang="en-US" sz="3200" dirty="0" smtClean="0"/>
              <a:t>管理</a:t>
            </a:r>
            <a:r>
              <a:rPr lang="ja-JP" altLang="en-US" sz="3200" dirty="0"/>
              <a:t>職</a:t>
            </a:r>
            <a:r>
              <a:rPr lang="ja-JP" altLang="en-US" sz="3200" dirty="0" smtClean="0"/>
              <a:t>はどうすればよいのか</a:t>
            </a:r>
            <a:endParaRPr kumimoji="1" lang="en-US" altLang="ja-JP" sz="3200" dirty="0"/>
          </a:p>
          <a:p>
            <a:pPr marL="0" indent="0">
              <a:buNone/>
            </a:pPr>
            <a:endParaRPr lang="en-US" altLang="ja-JP" sz="2000" dirty="0" smtClean="0"/>
          </a:p>
          <a:p>
            <a:pPr marL="0" indent="0">
              <a:buNone/>
            </a:pPr>
            <a:r>
              <a:rPr lang="ja-JP" altLang="en-US" sz="2400" dirty="0" smtClean="0"/>
              <a:t>　　①トップの宣言　　②各種規定の整備　　　③周知活動</a:t>
            </a:r>
            <a:endParaRPr lang="en-US" altLang="ja-JP" sz="2400" dirty="0" smtClean="0"/>
          </a:p>
          <a:p>
            <a:pPr marL="0" indent="0">
              <a:buNone/>
            </a:pPr>
            <a:r>
              <a:rPr lang="ja-JP" altLang="en-US" sz="2400" dirty="0" smtClean="0"/>
              <a:t>　　④実態</a:t>
            </a:r>
            <a:r>
              <a:rPr lang="ja-JP" altLang="en-US" sz="2400" dirty="0"/>
              <a:t>の</a:t>
            </a:r>
            <a:r>
              <a:rPr lang="ja-JP" altLang="en-US" sz="2400" dirty="0" smtClean="0"/>
              <a:t>把握　　　⑤各種研修　　　　　　⑥窓口設置</a:t>
            </a:r>
            <a:endParaRPr lang="en-US" altLang="ja-JP" sz="2400" dirty="0" smtClean="0"/>
          </a:p>
          <a:p>
            <a:pPr marL="0" indent="0">
              <a:buNone/>
            </a:pPr>
            <a:r>
              <a:rPr lang="ja-JP" altLang="en-US" sz="2400" dirty="0" smtClean="0"/>
              <a:t>　　⑦再発防止</a:t>
            </a:r>
            <a:endParaRPr lang="en-US" altLang="ja-JP" sz="2400" dirty="0" smtClean="0"/>
          </a:p>
          <a:p>
            <a:pPr marL="0" indent="0">
              <a:buNone/>
            </a:pPr>
            <a:endParaRPr lang="en-US" altLang="ja-JP" sz="2400" dirty="0" smtClean="0"/>
          </a:p>
          <a:p>
            <a:pPr marL="0" indent="0">
              <a:buNone/>
            </a:pPr>
            <a:endParaRPr lang="en-US" altLang="ja-JP" sz="2000" dirty="0" smtClean="0"/>
          </a:p>
          <a:p>
            <a:pPr marL="0" indent="0">
              <a:buNone/>
            </a:pPr>
            <a:r>
              <a:rPr lang="ja-JP" altLang="en-US" sz="2000" dirty="0"/>
              <a:t>　</a:t>
            </a:r>
            <a:r>
              <a:rPr lang="ja-JP" altLang="en-US" sz="3200" dirty="0" smtClean="0"/>
              <a:t>最近の動向を把握する</a:t>
            </a:r>
            <a:endParaRPr lang="en-US" altLang="ja-JP" sz="2000" dirty="0" smtClean="0"/>
          </a:p>
          <a:p>
            <a:pPr marL="0" indent="0">
              <a:buNone/>
            </a:pPr>
            <a:endParaRPr lang="en-US" altLang="ja-JP" sz="2000" dirty="0"/>
          </a:p>
          <a:p>
            <a:pPr marL="0" indent="0">
              <a:buNone/>
            </a:pPr>
            <a:r>
              <a:rPr lang="ja-JP" altLang="en-US" sz="2000" dirty="0" smtClean="0"/>
              <a:t>　　</a:t>
            </a:r>
            <a:r>
              <a:rPr lang="ja-JP" altLang="en-US" sz="2400" dirty="0" smtClean="0"/>
              <a:t>将来的な法制化を見越して，今から対策をしておく</a:t>
            </a:r>
            <a:endParaRPr lang="en-US" altLang="ja-JP" sz="2000" dirty="0"/>
          </a:p>
          <a:p>
            <a:pPr marL="0" indent="0">
              <a:buNone/>
            </a:pPr>
            <a:r>
              <a:rPr lang="ja-JP" altLang="en-US" sz="2000" dirty="0" smtClean="0"/>
              <a:t>　</a:t>
            </a:r>
            <a:endParaRPr lang="en-US" altLang="ja-JP" sz="2000" dirty="0" smtClean="0"/>
          </a:p>
        </p:txBody>
      </p:sp>
      <p:sp>
        <p:nvSpPr>
          <p:cNvPr id="3" name="スライド番号プレースホルダー 2"/>
          <p:cNvSpPr>
            <a:spLocks noGrp="1"/>
          </p:cNvSpPr>
          <p:nvPr>
            <p:ph type="sldNum" sz="quarter" idx="12"/>
          </p:nvPr>
        </p:nvSpPr>
        <p:spPr/>
        <p:txBody>
          <a:bodyPr/>
          <a:lstStyle/>
          <a:p>
            <a:fld id="{4BACC54B-306F-445A-9A65-0B6B3A81D120}" type="slidenum">
              <a:rPr kumimoji="1" lang="ja-JP" altLang="en-US" smtClean="0"/>
              <a:t>67</a:t>
            </a:fld>
            <a:endParaRPr kumimoji="1" lang="ja-JP" altLang="en-US"/>
          </a:p>
        </p:txBody>
      </p:sp>
    </p:spTree>
    <p:extLst>
      <p:ext uri="{BB962C8B-B14F-4D97-AF65-F5344CB8AC3E}">
        <p14:creationId xmlns:p14="http://schemas.microsoft.com/office/powerpoint/2010/main" val="3056087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5058" t="-1202" r="2627" b="5792"/>
          <a:stretch/>
        </p:blipFill>
        <p:spPr>
          <a:xfrm>
            <a:off x="5551357" y="314793"/>
            <a:ext cx="6640643" cy="6543207"/>
          </a:xfrm>
          <a:prstGeom prst="rect">
            <a:avLst/>
          </a:prstGeom>
        </p:spPr>
      </p:pic>
      <p:sp>
        <p:nvSpPr>
          <p:cNvPr id="3" name="コンテンツ プレースホルダー 2"/>
          <p:cNvSpPr>
            <a:spLocks noGrp="1"/>
          </p:cNvSpPr>
          <p:nvPr>
            <p:ph idx="1"/>
          </p:nvPr>
        </p:nvSpPr>
        <p:spPr>
          <a:xfrm>
            <a:off x="677334" y="1199213"/>
            <a:ext cx="8596668" cy="4842149"/>
          </a:xfrm>
        </p:spPr>
        <p:txBody>
          <a:bodyPr>
            <a:normAutofit lnSpcReduction="10000"/>
          </a:bodyPr>
          <a:lstStyle/>
          <a:p>
            <a:pPr marL="0" indent="0">
              <a:buNone/>
            </a:pPr>
            <a:endParaRPr lang="en-US" altLang="ja-JP" dirty="0"/>
          </a:p>
          <a:p>
            <a:pPr marL="0" indent="0">
              <a:buNone/>
            </a:pPr>
            <a:r>
              <a:rPr lang="ja-JP" altLang="en-US" sz="3200" b="1" dirty="0">
                <a:effectLst>
                  <a:outerShdw blurRad="38100" dist="38100" dir="2700000" algn="tl">
                    <a:srgbClr val="000000">
                      <a:alpha val="43137"/>
                    </a:srgbClr>
                  </a:outerShdw>
                </a:effectLst>
                <a:latin typeface="+mj-ea"/>
                <a:ea typeface="+mj-ea"/>
              </a:rPr>
              <a:t>〒８２８－００２８</a:t>
            </a:r>
            <a:endParaRPr lang="en-US" altLang="ja-JP" sz="3200" b="1" dirty="0">
              <a:effectLst>
                <a:outerShdw blurRad="38100" dist="38100" dir="2700000" algn="tl">
                  <a:srgbClr val="000000">
                    <a:alpha val="43137"/>
                  </a:srgbClr>
                </a:outerShdw>
              </a:effectLst>
              <a:latin typeface="+mj-ea"/>
              <a:ea typeface="+mj-ea"/>
            </a:endParaRPr>
          </a:p>
          <a:p>
            <a:pPr marL="0" indent="0">
              <a:buNone/>
            </a:pPr>
            <a:r>
              <a:rPr lang="ja-JP" altLang="en-US" sz="3200" b="1" dirty="0">
                <a:effectLst>
                  <a:outerShdw blurRad="38100" dist="38100" dir="2700000" algn="tl">
                    <a:srgbClr val="000000">
                      <a:alpha val="43137"/>
                    </a:srgbClr>
                  </a:outerShdw>
                </a:effectLst>
                <a:latin typeface="+mj-ea"/>
                <a:ea typeface="+mj-ea"/>
              </a:rPr>
              <a:t>福岡県豊前市青豊１９－１４</a:t>
            </a:r>
            <a:endParaRPr lang="en-US" altLang="ja-JP" sz="3200" b="1" dirty="0">
              <a:effectLst>
                <a:outerShdw blurRad="38100" dist="38100" dir="2700000" algn="tl">
                  <a:srgbClr val="000000">
                    <a:alpha val="43137"/>
                  </a:srgbClr>
                </a:outerShdw>
              </a:effectLst>
              <a:latin typeface="+mj-ea"/>
              <a:ea typeface="+mj-ea"/>
            </a:endParaRPr>
          </a:p>
          <a:p>
            <a:pPr marL="0" indent="0">
              <a:buNone/>
            </a:pPr>
            <a:r>
              <a:rPr lang="en-US" altLang="ja-JP" sz="3200" b="1" dirty="0">
                <a:effectLst>
                  <a:outerShdw blurRad="38100" dist="38100" dir="2700000" algn="tl">
                    <a:srgbClr val="000000">
                      <a:alpha val="43137"/>
                    </a:srgbClr>
                  </a:outerShdw>
                </a:effectLst>
                <a:latin typeface="+mj-ea"/>
                <a:ea typeface="+mj-ea"/>
              </a:rPr>
              <a:t>    </a:t>
            </a:r>
            <a:r>
              <a:rPr lang="ja-JP" altLang="en-US" sz="4400" b="1" u="sng" dirty="0">
                <a:effectLst>
                  <a:outerShdw blurRad="38100" dist="38100" dir="2700000" algn="tl">
                    <a:srgbClr val="000000">
                      <a:alpha val="43137"/>
                    </a:srgbClr>
                  </a:outerShdw>
                </a:effectLst>
                <a:latin typeface="+mj-ea"/>
                <a:ea typeface="+mj-ea"/>
              </a:rPr>
              <a:t>豊前ひまわり基金法律事務所</a:t>
            </a:r>
            <a:endParaRPr lang="en-US" altLang="ja-JP" sz="3200" b="1" u="sng" dirty="0">
              <a:effectLst>
                <a:outerShdw blurRad="38100" dist="38100" dir="2700000" algn="tl">
                  <a:srgbClr val="000000">
                    <a:alpha val="43137"/>
                  </a:srgbClr>
                </a:outerShdw>
              </a:effectLst>
              <a:latin typeface="+mj-ea"/>
              <a:ea typeface="+mj-ea"/>
            </a:endParaRPr>
          </a:p>
          <a:p>
            <a:pPr marL="0" indent="0">
              <a:buNone/>
            </a:pPr>
            <a:endParaRPr kumimoji="1" lang="en-US" altLang="ja-JP" sz="3200" dirty="0">
              <a:latin typeface="+mj-ea"/>
              <a:ea typeface="+mj-ea"/>
            </a:endParaRPr>
          </a:p>
          <a:p>
            <a:pPr marL="0" indent="0">
              <a:buNone/>
            </a:pPr>
            <a:r>
              <a:rPr lang="ja-JP" altLang="en-US" sz="3200" b="1" dirty="0">
                <a:effectLst>
                  <a:outerShdw blurRad="38100" dist="38100" dir="2700000" algn="tl">
                    <a:srgbClr val="000000">
                      <a:alpha val="43137"/>
                    </a:srgbClr>
                  </a:outerShdw>
                </a:effectLst>
                <a:latin typeface="+mj-ea"/>
                <a:ea typeface="+mj-ea"/>
              </a:rPr>
              <a:t>お困りの際は，ご遠慮なくご相談ください。</a:t>
            </a:r>
            <a:endParaRPr lang="en-US" altLang="ja-JP" sz="3200" b="1" dirty="0">
              <a:effectLst>
                <a:outerShdw blurRad="38100" dist="38100" dir="2700000" algn="tl">
                  <a:srgbClr val="000000">
                    <a:alpha val="43137"/>
                  </a:srgbClr>
                </a:outerShdw>
              </a:effectLst>
              <a:latin typeface="+mj-ea"/>
              <a:ea typeface="+mj-ea"/>
            </a:endParaRPr>
          </a:p>
          <a:p>
            <a:pPr marL="0" indent="0">
              <a:buNone/>
            </a:pPr>
            <a:r>
              <a:rPr kumimoji="1" lang="ja-JP" altLang="en-US" sz="3200" dirty="0">
                <a:latin typeface="+mj-ea"/>
                <a:ea typeface="+mj-ea"/>
              </a:rPr>
              <a:t>　</a:t>
            </a:r>
            <a:r>
              <a:rPr kumimoji="1" lang="ja-JP" altLang="en-US" sz="3200" b="1" dirty="0">
                <a:effectLst>
                  <a:outerShdw blurRad="38100" dist="38100" dir="2700000" algn="tl">
                    <a:srgbClr val="000000">
                      <a:alpha val="43137"/>
                    </a:srgbClr>
                  </a:outerShdw>
                </a:effectLst>
                <a:latin typeface="+mj-ea"/>
                <a:ea typeface="+mj-ea"/>
              </a:rPr>
              <a:t>ＴＥＬ：０９７９－５３－９１０６</a:t>
            </a:r>
            <a:endParaRPr kumimoji="1" lang="en-US" altLang="ja-JP" sz="3200" b="1" dirty="0">
              <a:effectLst>
                <a:outerShdw blurRad="38100" dist="38100" dir="2700000" algn="tl">
                  <a:srgbClr val="000000">
                    <a:alpha val="43137"/>
                  </a:srgbClr>
                </a:outerShdw>
              </a:effectLst>
              <a:latin typeface="+mj-ea"/>
              <a:ea typeface="+mj-ea"/>
            </a:endParaRPr>
          </a:p>
          <a:p>
            <a:pPr marL="0" indent="0">
              <a:buNone/>
            </a:pPr>
            <a:r>
              <a:rPr lang="ja-JP" altLang="en-US" sz="3200" dirty="0">
                <a:latin typeface="+mj-ea"/>
                <a:ea typeface="+mj-ea"/>
              </a:rPr>
              <a:t>　</a:t>
            </a:r>
            <a:r>
              <a:rPr lang="ja-JP" altLang="en-US" sz="3200" b="1" dirty="0">
                <a:effectLst>
                  <a:outerShdw blurRad="38100" dist="38100" dir="2700000" algn="tl">
                    <a:srgbClr val="000000">
                      <a:alpha val="43137"/>
                    </a:srgbClr>
                  </a:outerShdw>
                </a:effectLst>
                <a:latin typeface="+mj-ea"/>
                <a:ea typeface="+mj-ea"/>
              </a:rPr>
              <a:t>メアド：</a:t>
            </a:r>
            <a:r>
              <a:rPr lang="en-US" altLang="ja-JP" sz="3200" b="1" dirty="0">
                <a:effectLst>
                  <a:outerShdw blurRad="38100" dist="38100" dir="2700000" algn="tl">
                    <a:srgbClr val="000000">
                      <a:alpha val="43137"/>
                    </a:srgbClr>
                  </a:outerShdw>
                </a:effectLst>
                <a:latin typeface="+mj-ea"/>
                <a:ea typeface="+mj-ea"/>
              </a:rPr>
              <a:t>k.nishimura@buzen-law.jp</a:t>
            </a:r>
            <a:endParaRPr kumimoji="1" lang="en-US" altLang="ja-JP" sz="3200" b="1" dirty="0">
              <a:effectLst>
                <a:outerShdw blurRad="38100" dist="38100" dir="2700000" algn="tl">
                  <a:srgbClr val="000000">
                    <a:alpha val="43137"/>
                  </a:srgbClr>
                </a:outerShdw>
              </a:effectLst>
              <a:latin typeface="+mj-ea"/>
              <a:ea typeface="+mj-ea"/>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68</a:t>
            </a:fld>
            <a:endParaRPr kumimoji="1" lang="ja-JP" altLang="en-US"/>
          </a:p>
        </p:txBody>
      </p:sp>
    </p:spTree>
    <p:extLst>
      <p:ext uri="{BB962C8B-B14F-4D97-AF65-F5344CB8AC3E}">
        <p14:creationId xmlns:p14="http://schemas.microsoft.com/office/powerpoint/2010/main" val="28530701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r>
              <a:rPr lang="ja-JP" altLang="en-US" sz="4000" dirty="0">
                <a:latin typeface="HGP行書体" panose="03000600000000000000" pitchFamily="66" charset="-128"/>
                <a:ea typeface="HGP行書体" panose="03000600000000000000" pitchFamily="66" charset="-128"/>
              </a:rPr>
              <a:t>　　　　　　　</a:t>
            </a:r>
            <a:endParaRPr lang="en-US" altLang="ja-JP" sz="4000" dirty="0">
              <a:latin typeface="HGP行書体" panose="03000600000000000000" pitchFamily="66" charset="-128"/>
              <a:ea typeface="HGP行書体" panose="03000600000000000000" pitchFamily="66" charset="-128"/>
            </a:endParaRPr>
          </a:p>
          <a:p>
            <a:pPr marL="0" indent="0">
              <a:buNone/>
            </a:pPr>
            <a:endParaRPr lang="en-US" altLang="ja-JP" sz="4000" dirty="0">
              <a:latin typeface="HGP行書体" panose="03000600000000000000" pitchFamily="66" charset="-128"/>
              <a:ea typeface="HGP行書体" panose="03000600000000000000" pitchFamily="66" charset="-128"/>
            </a:endParaRPr>
          </a:p>
          <a:p>
            <a:pPr marL="0" indent="0">
              <a:buNone/>
            </a:pPr>
            <a:r>
              <a:rPr lang="en-US" altLang="ja-JP" sz="4000" dirty="0">
                <a:latin typeface="HGP行書体" panose="03000600000000000000" pitchFamily="66" charset="-128"/>
                <a:ea typeface="HGP行書体" panose="03000600000000000000" pitchFamily="66" charset="-128"/>
              </a:rPr>
              <a:t>               </a:t>
            </a:r>
            <a:r>
              <a:rPr lang="ja-JP" altLang="en-US" sz="4000" dirty="0">
                <a:latin typeface="HGP行書体" panose="03000600000000000000" pitchFamily="66" charset="-128"/>
                <a:ea typeface="HGP行書体" panose="03000600000000000000" pitchFamily="66" charset="-128"/>
              </a:rPr>
              <a:t>ご清聴ありがとうございました。</a:t>
            </a:r>
            <a:endParaRPr kumimoji="1" lang="ja-JP" altLang="en-US" sz="4000" dirty="0">
              <a:latin typeface="HGP行書体" panose="03000600000000000000" pitchFamily="66" charset="-128"/>
              <a:ea typeface="HGP行書体" panose="03000600000000000000" pitchFamily="66" charset="-128"/>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69</a:t>
            </a:fld>
            <a:endParaRPr kumimoji="1" lang="ja-JP" altLang="en-US"/>
          </a:p>
        </p:txBody>
      </p:sp>
    </p:spTree>
    <p:extLst>
      <p:ext uri="{BB962C8B-B14F-4D97-AF65-F5344CB8AC3E}">
        <p14:creationId xmlns:p14="http://schemas.microsoft.com/office/powerpoint/2010/main" val="299809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本日</a:t>
            </a:r>
            <a:r>
              <a:rPr kumimoji="1" lang="ja-JP" altLang="en-US" sz="4800" dirty="0"/>
              <a:t>の獲得目標</a:t>
            </a:r>
          </a:p>
        </p:txBody>
      </p:sp>
      <p:sp>
        <p:nvSpPr>
          <p:cNvPr id="3" name="コンテンツ プレースホルダー 2"/>
          <p:cNvSpPr>
            <a:spLocks noGrp="1"/>
          </p:cNvSpPr>
          <p:nvPr>
            <p:ph idx="1"/>
          </p:nvPr>
        </p:nvSpPr>
        <p:spPr>
          <a:xfrm>
            <a:off x="677334" y="2983043"/>
            <a:ext cx="9136314" cy="2248525"/>
          </a:xfrm>
        </p:spPr>
        <p:txBody>
          <a:bodyPr>
            <a:normAutofit/>
          </a:bodyPr>
          <a:lstStyle/>
          <a:p>
            <a:r>
              <a:rPr kumimoji="1" lang="ja-JP" altLang="en-US" sz="3200" dirty="0"/>
              <a:t>⑴　</a:t>
            </a:r>
            <a:r>
              <a:rPr lang="ja-JP" altLang="en-US" sz="3200" dirty="0" smtClean="0"/>
              <a:t>ハラスメントの本質－境界の見極め</a:t>
            </a:r>
            <a:endParaRPr kumimoji="1" lang="en-US" altLang="ja-JP" sz="3200" dirty="0"/>
          </a:p>
          <a:p>
            <a:r>
              <a:rPr lang="ja-JP" altLang="en-US" sz="3200" dirty="0"/>
              <a:t>⑵　</a:t>
            </a:r>
            <a:r>
              <a:rPr lang="ja-JP" altLang="en-US" sz="3200" dirty="0" smtClean="0"/>
              <a:t>管理職としてどのように対応すればよいか</a:t>
            </a:r>
            <a:endParaRPr lang="en-US" altLang="ja-JP" sz="3200" dirty="0"/>
          </a:p>
          <a:p>
            <a:r>
              <a:rPr lang="ja-JP" altLang="en-US" sz="3200" dirty="0"/>
              <a:t>⑶　最近</a:t>
            </a:r>
            <a:r>
              <a:rPr lang="ja-JP" altLang="en-US" sz="3200" dirty="0" smtClean="0"/>
              <a:t>の動向を把握する</a:t>
            </a:r>
            <a:endParaRPr kumimoji="1" lang="en-US" altLang="ja-JP" sz="3200" dirty="0"/>
          </a:p>
          <a:p>
            <a:endParaRPr kumimoji="1" lang="ja-JP" altLang="en-US" sz="3200"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7</a:t>
            </a:fld>
            <a:endParaRPr kumimoji="1" lang="ja-JP" altLang="en-US"/>
          </a:p>
        </p:txBody>
      </p:sp>
    </p:spTree>
    <p:extLst>
      <p:ext uri="{BB962C8B-B14F-4D97-AF65-F5344CB8AC3E}">
        <p14:creationId xmlns:p14="http://schemas.microsoft.com/office/powerpoint/2010/main" val="305591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7334" y="2983043"/>
            <a:ext cx="9136314" cy="2248525"/>
          </a:xfrm>
        </p:spPr>
        <p:txBody>
          <a:bodyPr>
            <a:normAutofit/>
          </a:bodyPr>
          <a:lstStyle/>
          <a:p>
            <a:r>
              <a:rPr kumimoji="1" lang="ja-JP" altLang="en-US" sz="3200" b="1" u="sng" dirty="0">
                <a:effectLst>
                  <a:outerShdw blurRad="38100" dist="38100" dir="2700000" algn="tl">
                    <a:srgbClr val="000000">
                      <a:alpha val="43137"/>
                    </a:srgbClr>
                  </a:outerShdw>
                </a:effectLst>
              </a:rPr>
              <a:t>⑴　</a:t>
            </a:r>
            <a:r>
              <a:rPr lang="ja-JP" altLang="en-US" sz="3200" b="1" u="sng" dirty="0" smtClean="0">
                <a:effectLst>
                  <a:outerShdw blurRad="38100" dist="38100" dir="2700000" algn="tl">
                    <a:srgbClr val="000000">
                      <a:alpha val="43137"/>
                    </a:srgbClr>
                  </a:outerShdw>
                </a:effectLst>
              </a:rPr>
              <a:t>ハラスメントの本質－境界の見極め</a:t>
            </a:r>
            <a:endParaRPr kumimoji="1" lang="en-US" altLang="ja-JP" sz="3200" b="1" u="sng" dirty="0">
              <a:effectLst>
                <a:outerShdw blurRad="38100" dist="38100" dir="2700000" algn="tl">
                  <a:srgbClr val="000000">
                    <a:alpha val="43137"/>
                  </a:srgbClr>
                </a:outerShdw>
              </a:effectLst>
            </a:endParaRPr>
          </a:p>
          <a:p>
            <a:r>
              <a:rPr lang="ja-JP" altLang="en-US" sz="3200" dirty="0"/>
              <a:t>⑵　</a:t>
            </a:r>
            <a:r>
              <a:rPr lang="ja-JP" altLang="en-US" sz="3200" dirty="0" smtClean="0"/>
              <a:t>管理職としてどのように対応すればよいか</a:t>
            </a:r>
            <a:endParaRPr lang="en-US" altLang="ja-JP" sz="3200" dirty="0"/>
          </a:p>
          <a:p>
            <a:r>
              <a:rPr lang="ja-JP" altLang="en-US" sz="3200" dirty="0"/>
              <a:t>⑶　最近</a:t>
            </a:r>
            <a:r>
              <a:rPr lang="ja-JP" altLang="en-US" sz="3200" dirty="0" smtClean="0"/>
              <a:t>の動向を把握する</a:t>
            </a:r>
            <a:endParaRPr kumimoji="1" lang="en-US" altLang="ja-JP" sz="3200" dirty="0"/>
          </a:p>
          <a:p>
            <a:endParaRPr kumimoji="1" lang="ja-JP" altLang="en-US" sz="3200" dirty="0"/>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8</a:t>
            </a:fld>
            <a:endParaRPr kumimoji="1" lang="ja-JP" altLang="en-US"/>
          </a:p>
        </p:txBody>
      </p:sp>
    </p:spTree>
    <p:extLst>
      <p:ext uri="{BB962C8B-B14F-4D97-AF65-F5344CB8AC3E}">
        <p14:creationId xmlns:p14="http://schemas.microsoft.com/office/powerpoint/2010/main" val="62870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800" dirty="0"/>
              <a:t>最初</a:t>
            </a:r>
            <a:r>
              <a:rPr lang="ja-JP" altLang="en-US" sz="4800" dirty="0" smtClean="0"/>
              <a:t>に</a:t>
            </a:r>
            <a:r>
              <a:rPr lang="en-US" altLang="ja-JP" sz="4800" dirty="0" smtClean="0"/>
              <a:t>…</a:t>
            </a:r>
            <a:r>
              <a:rPr lang="en-US" altLang="ja-JP" sz="4800" dirty="0"/>
              <a:t/>
            </a:r>
            <a:br>
              <a:rPr lang="en-US" altLang="ja-JP" sz="4800" dirty="0"/>
            </a:br>
            <a:endParaRPr kumimoji="1" lang="ja-JP" altLang="en-US" sz="4800" dirty="0"/>
          </a:p>
        </p:txBody>
      </p:sp>
      <p:sp>
        <p:nvSpPr>
          <p:cNvPr id="3" name="コンテンツ プレースホルダー 2"/>
          <p:cNvSpPr>
            <a:spLocks noGrp="1"/>
          </p:cNvSpPr>
          <p:nvPr>
            <p:ph idx="1"/>
          </p:nvPr>
        </p:nvSpPr>
        <p:spPr>
          <a:xfrm>
            <a:off x="677334" y="2118733"/>
            <a:ext cx="8596668" cy="3922630"/>
          </a:xfrm>
        </p:spPr>
        <p:txBody>
          <a:bodyPr>
            <a:normAutofit fontScale="92500" lnSpcReduction="10000"/>
          </a:bodyPr>
          <a:lstStyle/>
          <a:p>
            <a:pPr marL="0" indent="0">
              <a:buNone/>
            </a:pPr>
            <a:r>
              <a:rPr kumimoji="1" lang="ja-JP" altLang="en-US" sz="2800" dirty="0" smtClean="0">
                <a:latin typeface="メイリオ" panose="020B0604030504040204" pitchFamily="50" charset="-128"/>
                <a:ea typeface="メイリオ" panose="020B0604030504040204" pitchFamily="50" charset="-128"/>
              </a:rPr>
              <a:t>　ハラスメントが横行すると</a:t>
            </a:r>
            <a:r>
              <a:rPr kumimoji="1" lang="ja-JP" altLang="en-US" sz="2800" dirty="0" err="1" smtClean="0">
                <a:latin typeface="メイリオ" panose="020B0604030504040204" pitchFamily="50" charset="-128"/>
                <a:ea typeface="メイリオ" panose="020B0604030504040204" pitchFamily="50" charset="-128"/>
              </a:rPr>
              <a:t>，，，</a:t>
            </a:r>
            <a:endParaRPr kumimoji="1" lang="en-US" altLang="ja-JP" sz="2800" dirty="0" smtClean="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・働く人々の意欲や自身の喪失</a:t>
            </a:r>
            <a:endParaRPr lang="en-US" altLang="ja-JP" sz="2800" dirty="0" smtClean="0">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・精神疾患の招来</a:t>
            </a:r>
            <a:endParaRPr lang="en-US" altLang="ja-JP" sz="2800" dirty="0" smtClean="0">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・休退職</a:t>
            </a:r>
            <a:endParaRPr lang="en-US" altLang="ja-JP" sz="2800" dirty="0" smtClean="0">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a:t>
            </a:r>
            <a:r>
              <a:rPr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組織の生産性に悪影響</a:t>
            </a:r>
            <a:endParaRPr lang="en-US" altLang="ja-JP"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rPr>
              <a:t>　</a:t>
            </a:r>
            <a:r>
              <a:rPr kumimoji="1" lang="ja-JP" altLang="en-US" sz="2800" dirty="0" smtClean="0">
                <a:latin typeface="メイリオ" panose="020B0604030504040204" pitchFamily="50" charset="-128"/>
                <a:ea typeface="メイリオ" panose="020B0604030504040204" pitchFamily="50" charset="-128"/>
              </a:rPr>
              <a:t>・</a:t>
            </a:r>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貴重な人材の流出</a:t>
            </a:r>
            <a:endParaRPr kumimoji="1" lang="en-US" altLang="ja-JP"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・訴訟リスク</a:t>
            </a:r>
            <a:endParaRPr kumimoji="1" lang="en-US" altLang="ja-JP" sz="2800" dirty="0" smtClean="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a:t>
            </a:r>
            <a:r>
              <a:rPr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企業のイメージダウン</a:t>
            </a:r>
            <a:endParaRPr kumimoji="1" lang="en-US" altLang="ja-JP"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None/>
            </a:pPr>
            <a:endParaRPr kumimoji="1" lang="ja-JP" altLang="en-US" sz="28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BACC54B-306F-445A-9A65-0B6B3A81D120}" type="slidenum">
              <a:rPr kumimoji="1" lang="ja-JP" altLang="en-US" smtClean="0"/>
              <a:t>9</a:t>
            </a:fld>
            <a:endParaRPr kumimoji="1" lang="ja-JP" altLang="en-US"/>
          </a:p>
        </p:txBody>
      </p:sp>
    </p:spTree>
    <p:extLst>
      <p:ext uri="{BB962C8B-B14F-4D97-AF65-F5344CB8AC3E}">
        <p14:creationId xmlns:p14="http://schemas.microsoft.com/office/powerpoint/2010/main" val="2285101822"/>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820</TotalTime>
  <Words>353</Words>
  <Application>Microsoft Office PowerPoint</Application>
  <PresentationFormat>ワイド画面</PresentationFormat>
  <Paragraphs>630</Paragraphs>
  <Slides>69</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69</vt:i4>
      </vt:variant>
    </vt:vector>
  </HeadingPairs>
  <TitlesOfParts>
    <vt:vector size="81" baseType="lpstr">
      <vt:lpstr>HGP行書体</vt:lpstr>
      <vt:lpstr>ＭＳ Ｐゴシック</vt:lpstr>
      <vt:lpstr>ＭＳ 明朝</vt:lpstr>
      <vt:lpstr>メイリオ</vt:lpstr>
      <vt:lpstr>游明朝</vt:lpstr>
      <vt:lpstr>Arial</vt:lpstr>
      <vt:lpstr>Calibri</vt:lpstr>
      <vt:lpstr>Century</vt:lpstr>
      <vt:lpstr>Times New Roman</vt:lpstr>
      <vt:lpstr>Trebuchet MS</vt:lpstr>
      <vt:lpstr>Wingdings 3</vt:lpstr>
      <vt:lpstr>ファセット</vt:lpstr>
      <vt:lpstr>ハ ラ ス メ ン ト 実 務 対 応 の 在 り 方</vt:lpstr>
      <vt:lpstr>　承前</vt:lpstr>
      <vt:lpstr>PowerPoint プレゼンテーション</vt:lpstr>
      <vt:lpstr>PowerPoint プレゼンテーション</vt:lpstr>
      <vt:lpstr>PowerPoint プレゼンテーション</vt:lpstr>
      <vt:lpstr>自己紹介</vt:lpstr>
      <vt:lpstr>本日の獲得目標</vt:lpstr>
      <vt:lpstr>PowerPoint プレゼンテーション</vt:lpstr>
      <vt:lpstr>最初に… </vt:lpstr>
      <vt:lpstr>PowerPoint プレゼンテーション</vt:lpstr>
      <vt:lpstr>ハラスメントの本質 －境界の見極め―</vt:lpstr>
      <vt:lpstr>PowerPoint プレゼンテーション</vt:lpstr>
      <vt:lpstr>  ⑵　セクシュアル・ハラスメント</vt:lpstr>
      <vt:lpstr>PowerPoint プレゼンテーション</vt:lpstr>
      <vt:lpstr>PowerPoint プレゼンテーション</vt:lpstr>
      <vt:lpstr>PowerPoint プレゼンテーション</vt:lpstr>
      <vt:lpstr>  イ　本質</vt:lpstr>
      <vt:lpstr>  ウ　定義</vt:lpstr>
      <vt:lpstr>PowerPoint プレゼンテーション</vt:lpstr>
      <vt:lpstr>PowerPoint プレゼンテーション</vt:lpstr>
      <vt:lpstr>PowerPoint プレゼンテーション</vt:lpstr>
      <vt:lpstr>  エ　類型</vt:lpstr>
      <vt:lpstr>  オ　判断基準</vt:lpstr>
      <vt:lpstr>  </vt:lpstr>
      <vt:lpstr>  </vt:lpstr>
      <vt:lpstr>  </vt:lpstr>
      <vt:lpstr>  </vt:lpstr>
      <vt:lpstr>PowerPoint プレゼンテーション</vt:lpstr>
      <vt:lpstr>セクハラ神話</vt:lpstr>
      <vt:lpstr>PowerPoint プレゼンテーション</vt:lpstr>
      <vt:lpstr>PowerPoint プレゼンテーション</vt:lpstr>
      <vt:lpstr>  カ　留意点</vt:lpstr>
      <vt:lpstr>  ⑶　パワー・ハラスメント</vt:lpstr>
      <vt:lpstr>PowerPoint プレゼンテーション</vt:lpstr>
      <vt:lpstr>  イ　本質</vt:lpstr>
      <vt:lpstr>  ウ　定義</vt:lpstr>
      <vt:lpstr>水谷英夫著「改定 予防・解決 職場の パワハラ セクハラ メンタルヘルス」（日本加除出版株式会社）28頁</vt:lpstr>
      <vt:lpstr>PowerPoint プレゼンテーション</vt:lpstr>
      <vt:lpstr>PowerPoint プレゼンテーション</vt:lpstr>
      <vt:lpstr>  エ　判断基準</vt:lpstr>
      <vt:lpstr>PowerPoint プレゼンテーション</vt:lpstr>
      <vt:lpstr>  オ　類型</vt:lpstr>
      <vt:lpstr>PowerPoint プレゼンテーション</vt:lpstr>
      <vt:lpstr>  カ　留意点</vt:lpstr>
      <vt:lpstr>PowerPoint プレゼンテーション</vt:lpstr>
      <vt:lpstr> ⑷　小括  水谷英夫著「改定 予防・解決 職場の パワハラ セクハラ メンタルヘルス」（日本加除出版株式会社）89頁</vt:lpstr>
      <vt:lpstr>PowerPoint プレゼンテーション</vt:lpstr>
      <vt:lpstr>　ハラスメントを防止するために</vt:lpstr>
      <vt:lpstr>　トップの宣言</vt:lpstr>
      <vt:lpstr>　各種規定の整備</vt:lpstr>
      <vt:lpstr>　</vt:lpstr>
      <vt:lpstr>　周知活動</vt:lpstr>
      <vt:lpstr>　実態の把握</vt:lpstr>
      <vt:lpstr>　各種研修</vt:lpstr>
      <vt:lpstr>　</vt:lpstr>
      <vt:lpstr>　</vt:lpstr>
      <vt:lpstr>　窓口設置</vt:lpstr>
      <vt:lpstr>　</vt:lpstr>
      <vt:lpstr>　</vt:lpstr>
      <vt:lpstr>　再発防止</vt:lpstr>
      <vt:lpstr>PowerPoint プレゼンテーション</vt:lpstr>
      <vt:lpstr>  </vt:lpstr>
      <vt:lpstr>PowerPoint プレゼンテーション</vt:lpstr>
      <vt:lpstr>ハラスメントに関する新たな展開</vt:lpstr>
      <vt:lpstr>PowerPoint プレゼンテーション</vt:lpstr>
      <vt:lpstr>まとめ</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注目を集めるハラスメント事案の実務対応の在り方について</dc:title>
  <dc:creator>西村幸太郎</dc:creator>
  <cp:lastModifiedBy>西村幸太郎</cp:lastModifiedBy>
  <cp:revision>77</cp:revision>
  <cp:lastPrinted>2018-08-28T01:46:38Z</cp:lastPrinted>
  <dcterms:created xsi:type="dcterms:W3CDTF">2018-08-15T11:03:48Z</dcterms:created>
  <dcterms:modified xsi:type="dcterms:W3CDTF">2019-01-24T04:49:05Z</dcterms:modified>
</cp:coreProperties>
</file>